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42"/>
  </p:notesMasterIdLst>
  <p:handoutMasterIdLst>
    <p:handoutMasterId r:id="rId43"/>
  </p:handoutMasterIdLst>
  <p:sldIdLst>
    <p:sldId id="265" r:id="rId2"/>
    <p:sldId id="286" r:id="rId3"/>
    <p:sldId id="285" r:id="rId4"/>
    <p:sldId id="287" r:id="rId5"/>
    <p:sldId id="283" r:id="rId6"/>
    <p:sldId id="284" r:id="rId7"/>
    <p:sldId id="288" r:id="rId8"/>
    <p:sldId id="294" r:id="rId9"/>
    <p:sldId id="290" r:id="rId10"/>
    <p:sldId id="291" r:id="rId11"/>
    <p:sldId id="292" r:id="rId12"/>
    <p:sldId id="293" r:id="rId13"/>
    <p:sldId id="295" r:id="rId14"/>
    <p:sldId id="266" r:id="rId15"/>
    <p:sldId id="267" r:id="rId16"/>
    <p:sldId id="304" r:id="rId17"/>
    <p:sldId id="307" r:id="rId18"/>
    <p:sldId id="305" r:id="rId19"/>
    <p:sldId id="306" r:id="rId20"/>
    <p:sldId id="269" r:id="rId21"/>
    <p:sldId id="275" r:id="rId22"/>
    <p:sldId id="271" r:id="rId23"/>
    <p:sldId id="302" r:id="rId24"/>
    <p:sldId id="303" r:id="rId25"/>
    <p:sldId id="276" r:id="rId26"/>
    <p:sldId id="282" r:id="rId27"/>
    <p:sldId id="277" r:id="rId28"/>
    <p:sldId id="278" r:id="rId29"/>
    <p:sldId id="308" r:id="rId30"/>
    <p:sldId id="279" r:id="rId31"/>
    <p:sldId id="280" r:id="rId32"/>
    <p:sldId id="299" r:id="rId33"/>
    <p:sldId id="301" r:id="rId34"/>
    <p:sldId id="281" r:id="rId35"/>
    <p:sldId id="270" r:id="rId36"/>
    <p:sldId id="273" r:id="rId37"/>
    <p:sldId id="309" r:id="rId38"/>
    <p:sldId id="310" r:id="rId39"/>
    <p:sldId id="297" r:id="rId40"/>
    <p:sldId id="298" r:id="rId41"/>
  </p:sldIdLst>
  <p:sldSz cx="9144000" cy="5143500" type="screen16x9"/>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180" algn="l" rtl="0" fontAlgn="base">
      <a:spcBef>
        <a:spcPct val="0"/>
      </a:spcBef>
      <a:spcAft>
        <a:spcPct val="0"/>
      </a:spcAft>
      <a:defRPr sz="7600" b="1" kern="1200">
        <a:solidFill>
          <a:srgbClr val="FFD624"/>
        </a:solidFill>
        <a:latin typeface="Verdana" pitchFamily="34" charset="0"/>
        <a:ea typeface="+mn-ea"/>
        <a:cs typeface="+mn-cs"/>
      </a:defRPr>
    </a:lvl2pPr>
    <a:lvl3pPr marL="914360" algn="l" rtl="0" fontAlgn="base">
      <a:spcBef>
        <a:spcPct val="0"/>
      </a:spcBef>
      <a:spcAft>
        <a:spcPct val="0"/>
      </a:spcAft>
      <a:defRPr sz="7600" b="1" kern="1200">
        <a:solidFill>
          <a:srgbClr val="FFD624"/>
        </a:solidFill>
        <a:latin typeface="Verdana" pitchFamily="34" charset="0"/>
        <a:ea typeface="+mn-ea"/>
        <a:cs typeface="+mn-cs"/>
      </a:defRPr>
    </a:lvl3pPr>
    <a:lvl4pPr marL="1371540" algn="l" rtl="0" fontAlgn="base">
      <a:spcBef>
        <a:spcPct val="0"/>
      </a:spcBef>
      <a:spcAft>
        <a:spcPct val="0"/>
      </a:spcAft>
      <a:defRPr sz="7600" b="1" kern="1200">
        <a:solidFill>
          <a:srgbClr val="FFD624"/>
        </a:solidFill>
        <a:latin typeface="Verdana" pitchFamily="34" charset="0"/>
        <a:ea typeface="+mn-ea"/>
        <a:cs typeface="+mn-cs"/>
      </a:defRPr>
    </a:lvl4pPr>
    <a:lvl5pPr marL="1828720" algn="l" rtl="0" fontAlgn="base">
      <a:spcBef>
        <a:spcPct val="0"/>
      </a:spcBef>
      <a:spcAft>
        <a:spcPct val="0"/>
      </a:spcAft>
      <a:defRPr sz="7600" b="1" kern="1200">
        <a:solidFill>
          <a:srgbClr val="FFD624"/>
        </a:solidFill>
        <a:latin typeface="Verdana" pitchFamily="34" charset="0"/>
        <a:ea typeface="+mn-ea"/>
        <a:cs typeface="+mn-cs"/>
      </a:defRPr>
    </a:lvl5pPr>
    <a:lvl6pPr marL="2285900" algn="l" defTabSz="914360" rtl="0" eaLnBrk="1" latinLnBrk="0" hangingPunct="1">
      <a:defRPr sz="7600" b="1" kern="1200">
        <a:solidFill>
          <a:srgbClr val="FFD624"/>
        </a:solidFill>
        <a:latin typeface="Verdana" pitchFamily="34" charset="0"/>
        <a:ea typeface="+mn-ea"/>
        <a:cs typeface="+mn-cs"/>
      </a:defRPr>
    </a:lvl6pPr>
    <a:lvl7pPr marL="2743080" algn="l" defTabSz="914360" rtl="0" eaLnBrk="1" latinLnBrk="0" hangingPunct="1">
      <a:defRPr sz="7600" b="1" kern="1200">
        <a:solidFill>
          <a:srgbClr val="FFD624"/>
        </a:solidFill>
        <a:latin typeface="Verdana" pitchFamily="34" charset="0"/>
        <a:ea typeface="+mn-ea"/>
        <a:cs typeface="+mn-cs"/>
      </a:defRPr>
    </a:lvl7pPr>
    <a:lvl8pPr marL="3200260" algn="l" defTabSz="914360" rtl="0" eaLnBrk="1" latinLnBrk="0" hangingPunct="1">
      <a:defRPr sz="7600" b="1" kern="1200">
        <a:solidFill>
          <a:srgbClr val="FFD624"/>
        </a:solidFill>
        <a:latin typeface="Verdana" pitchFamily="34" charset="0"/>
        <a:ea typeface="+mn-ea"/>
        <a:cs typeface="+mn-cs"/>
      </a:defRPr>
    </a:lvl8pPr>
    <a:lvl9pPr marL="3657440" algn="l" defTabSz="91436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6CF"/>
    <a:srgbClr val="BDDEFF"/>
    <a:srgbClr val="99CCFF"/>
    <a:srgbClr val="009FBA"/>
    <a:srgbClr val="0F5494"/>
    <a:srgbClr val="2D5EC1"/>
    <a:srgbClr val="FFD624"/>
    <a:srgbClr val="3E6FD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504" y="-306"/>
      </p:cViewPr>
      <p:guideLst>
        <p:guide orient="horz" pos="1621"/>
        <p:guide pos="288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8AD72-40CC-429D-9B4F-EC91DA77FE44}" type="doc">
      <dgm:prSet loTypeId="urn:microsoft.com/office/officeart/2005/8/layout/cycle5" loCatId="cycle" qsTypeId="urn:microsoft.com/office/officeart/2005/8/quickstyle/simple1" qsCatId="simple" csTypeId="urn:microsoft.com/office/officeart/2005/8/colors/accent2_2" csCatId="accent2" phldr="1"/>
      <dgm:spPr/>
      <dgm:t>
        <a:bodyPr/>
        <a:lstStyle/>
        <a:p>
          <a:endParaRPr lang="en-GB"/>
        </a:p>
      </dgm:t>
    </dgm:pt>
    <dgm:pt modelId="{73B40E18-F7BA-4F16-B8BE-4AF7287F8323}">
      <dgm:prSet phldrT="[Text]"/>
      <dgm:spPr/>
      <dgm:t>
        <a:bodyPr/>
        <a:lstStyle/>
        <a:p>
          <a:r>
            <a:rPr lang="de-DE" dirty="0" smtClean="0"/>
            <a:t>Problem Solution </a:t>
          </a:r>
        </a:p>
        <a:p>
          <a:r>
            <a:rPr lang="de-DE" dirty="0" smtClean="0"/>
            <a:t>Theory</a:t>
          </a:r>
          <a:endParaRPr lang="en-GB" dirty="0"/>
        </a:p>
      </dgm:t>
    </dgm:pt>
    <dgm:pt modelId="{F1E8CD1C-8BF1-4F41-9163-F635402DB572}" type="parTrans" cxnId="{331739A5-7110-4E82-9F30-9C42F528025E}">
      <dgm:prSet/>
      <dgm:spPr/>
      <dgm:t>
        <a:bodyPr/>
        <a:lstStyle/>
        <a:p>
          <a:endParaRPr lang="en-GB"/>
        </a:p>
      </dgm:t>
    </dgm:pt>
    <dgm:pt modelId="{4A5D730C-52BB-454E-8153-4706C30F5ABA}" type="sibTrans" cxnId="{331739A5-7110-4E82-9F30-9C42F528025E}">
      <dgm:prSet/>
      <dgm:spPr/>
      <dgm:t>
        <a:bodyPr/>
        <a:lstStyle/>
        <a:p>
          <a:endParaRPr lang="en-GB"/>
        </a:p>
      </dgm:t>
    </dgm:pt>
    <dgm:pt modelId="{2693B3EE-9AA9-4F3A-9B98-25AB203EEA3A}">
      <dgm:prSet phldrT="[Text]"/>
      <dgm:spPr/>
      <dgm:t>
        <a:bodyPr/>
        <a:lstStyle/>
        <a:p>
          <a:r>
            <a:rPr lang="de-DE" dirty="0" smtClean="0"/>
            <a:t>Theory application in practice</a:t>
          </a:r>
          <a:endParaRPr lang="en-GB" dirty="0"/>
        </a:p>
      </dgm:t>
    </dgm:pt>
    <dgm:pt modelId="{A6429E20-F7BC-4C99-BBDD-9EFE22618CA3}" type="parTrans" cxnId="{9274E088-CE8F-4371-8F8D-9E75794C1FD6}">
      <dgm:prSet/>
      <dgm:spPr/>
      <dgm:t>
        <a:bodyPr/>
        <a:lstStyle/>
        <a:p>
          <a:endParaRPr lang="en-GB"/>
        </a:p>
      </dgm:t>
    </dgm:pt>
    <dgm:pt modelId="{B530A99D-482D-4369-A244-94253A3BD1DB}" type="sibTrans" cxnId="{9274E088-CE8F-4371-8F8D-9E75794C1FD6}">
      <dgm:prSet/>
      <dgm:spPr/>
      <dgm:t>
        <a:bodyPr/>
        <a:lstStyle/>
        <a:p>
          <a:endParaRPr lang="en-GB"/>
        </a:p>
      </dgm:t>
    </dgm:pt>
    <dgm:pt modelId="{60AF5D11-6475-4A23-A0C0-1B27C825BBC1}">
      <dgm:prSet phldrT="[Text]"/>
      <dgm:spPr/>
      <dgm:t>
        <a:bodyPr/>
        <a:lstStyle/>
        <a:p>
          <a:r>
            <a:rPr lang="de-DE" dirty="0" smtClean="0"/>
            <a:t>Critical Review of practice based on imagination of the better</a:t>
          </a:r>
          <a:endParaRPr lang="en-GB" dirty="0"/>
        </a:p>
      </dgm:t>
    </dgm:pt>
    <dgm:pt modelId="{504AEAF3-155E-4CB2-BE70-421C9BFDA606}" type="parTrans" cxnId="{54547A59-A4B7-4563-9A4F-8C19C0754F95}">
      <dgm:prSet/>
      <dgm:spPr/>
      <dgm:t>
        <a:bodyPr/>
        <a:lstStyle/>
        <a:p>
          <a:endParaRPr lang="en-GB"/>
        </a:p>
      </dgm:t>
    </dgm:pt>
    <dgm:pt modelId="{557FEA8E-2430-472E-B64E-366B8D290A2F}" type="sibTrans" cxnId="{54547A59-A4B7-4563-9A4F-8C19C0754F95}">
      <dgm:prSet/>
      <dgm:spPr/>
      <dgm:t>
        <a:bodyPr/>
        <a:lstStyle/>
        <a:p>
          <a:endParaRPr lang="en-GB"/>
        </a:p>
      </dgm:t>
    </dgm:pt>
    <dgm:pt modelId="{63B324D2-DE02-472F-B8AC-9DA7AB7C7DB6}">
      <dgm:prSet phldrT="[Text]"/>
      <dgm:spPr/>
      <dgm:t>
        <a:bodyPr/>
        <a:lstStyle/>
        <a:p>
          <a:r>
            <a:rPr lang="de-DE" b="0" dirty="0" smtClean="0"/>
            <a:t>New ideas for better practice</a:t>
          </a:r>
          <a:endParaRPr lang="en-GB" b="0" dirty="0"/>
        </a:p>
      </dgm:t>
    </dgm:pt>
    <dgm:pt modelId="{BB80997A-7997-4B23-B4EB-DB9B6A5E8286}" type="parTrans" cxnId="{93CC57BF-62E2-4E02-BBCC-52FEE538E8D0}">
      <dgm:prSet/>
      <dgm:spPr/>
      <dgm:t>
        <a:bodyPr/>
        <a:lstStyle/>
        <a:p>
          <a:endParaRPr lang="en-GB"/>
        </a:p>
      </dgm:t>
    </dgm:pt>
    <dgm:pt modelId="{588915ED-5E50-4B61-9860-CCEB5035982B}" type="sibTrans" cxnId="{93CC57BF-62E2-4E02-BBCC-52FEE538E8D0}">
      <dgm:prSet/>
      <dgm:spPr/>
      <dgm:t>
        <a:bodyPr/>
        <a:lstStyle/>
        <a:p>
          <a:endParaRPr lang="en-GB"/>
        </a:p>
      </dgm:t>
    </dgm:pt>
    <dgm:pt modelId="{13A6F4B0-C8F4-4D86-BF7E-648DDE86EC52}" type="pres">
      <dgm:prSet presAssocID="{3928AD72-40CC-429D-9B4F-EC91DA77FE44}" presName="cycle" presStyleCnt="0">
        <dgm:presLayoutVars>
          <dgm:dir/>
          <dgm:resizeHandles val="exact"/>
        </dgm:presLayoutVars>
      </dgm:prSet>
      <dgm:spPr/>
      <dgm:t>
        <a:bodyPr/>
        <a:lstStyle/>
        <a:p>
          <a:endParaRPr lang="en-GB"/>
        </a:p>
      </dgm:t>
    </dgm:pt>
    <dgm:pt modelId="{AFE4E6BF-E5C0-46D2-A330-9810719CC988}" type="pres">
      <dgm:prSet presAssocID="{73B40E18-F7BA-4F16-B8BE-4AF7287F8323}" presName="node" presStyleLbl="node1" presStyleIdx="0" presStyleCnt="4">
        <dgm:presLayoutVars>
          <dgm:bulletEnabled val="1"/>
        </dgm:presLayoutVars>
      </dgm:prSet>
      <dgm:spPr/>
      <dgm:t>
        <a:bodyPr/>
        <a:lstStyle/>
        <a:p>
          <a:endParaRPr lang="en-GB"/>
        </a:p>
      </dgm:t>
    </dgm:pt>
    <dgm:pt modelId="{200D048E-BC12-4EB5-AF0C-57FC3199F9D4}" type="pres">
      <dgm:prSet presAssocID="{73B40E18-F7BA-4F16-B8BE-4AF7287F8323}" presName="spNode" presStyleCnt="0"/>
      <dgm:spPr/>
    </dgm:pt>
    <dgm:pt modelId="{1304689A-B51E-490A-B0BE-00469EB4DF2D}" type="pres">
      <dgm:prSet presAssocID="{4A5D730C-52BB-454E-8153-4706C30F5ABA}" presName="sibTrans" presStyleLbl="sibTrans1D1" presStyleIdx="0" presStyleCnt="4"/>
      <dgm:spPr/>
      <dgm:t>
        <a:bodyPr/>
        <a:lstStyle/>
        <a:p>
          <a:endParaRPr lang="en-GB"/>
        </a:p>
      </dgm:t>
    </dgm:pt>
    <dgm:pt modelId="{6D9D6DD9-29EA-4E52-8EA0-B5BB3E1C5B98}" type="pres">
      <dgm:prSet presAssocID="{2693B3EE-9AA9-4F3A-9B98-25AB203EEA3A}" presName="node" presStyleLbl="node1" presStyleIdx="1" presStyleCnt="4">
        <dgm:presLayoutVars>
          <dgm:bulletEnabled val="1"/>
        </dgm:presLayoutVars>
      </dgm:prSet>
      <dgm:spPr/>
      <dgm:t>
        <a:bodyPr/>
        <a:lstStyle/>
        <a:p>
          <a:endParaRPr lang="en-GB"/>
        </a:p>
      </dgm:t>
    </dgm:pt>
    <dgm:pt modelId="{FEBD309E-33EF-4923-A095-67E6E6DC7AA8}" type="pres">
      <dgm:prSet presAssocID="{2693B3EE-9AA9-4F3A-9B98-25AB203EEA3A}" presName="spNode" presStyleCnt="0"/>
      <dgm:spPr/>
    </dgm:pt>
    <dgm:pt modelId="{7D6200F5-F507-4AF6-9CE4-6BDD2ECE16E7}" type="pres">
      <dgm:prSet presAssocID="{B530A99D-482D-4369-A244-94253A3BD1DB}" presName="sibTrans" presStyleLbl="sibTrans1D1" presStyleIdx="1" presStyleCnt="4"/>
      <dgm:spPr/>
      <dgm:t>
        <a:bodyPr/>
        <a:lstStyle/>
        <a:p>
          <a:endParaRPr lang="en-GB"/>
        </a:p>
      </dgm:t>
    </dgm:pt>
    <dgm:pt modelId="{DA21C790-2C88-41A3-A987-4F405F0E7B18}" type="pres">
      <dgm:prSet presAssocID="{60AF5D11-6475-4A23-A0C0-1B27C825BBC1}" presName="node" presStyleLbl="node1" presStyleIdx="2" presStyleCnt="4">
        <dgm:presLayoutVars>
          <dgm:bulletEnabled val="1"/>
        </dgm:presLayoutVars>
      </dgm:prSet>
      <dgm:spPr/>
      <dgm:t>
        <a:bodyPr/>
        <a:lstStyle/>
        <a:p>
          <a:endParaRPr lang="en-GB"/>
        </a:p>
      </dgm:t>
    </dgm:pt>
    <dgm:pt modelId="{CCE39860-BF94-43F3-9815-8E96C0F0FCDA}" type="pres">
      <dgm:prSet presAssocID="{60AF5D11-6475-4A23-A0C0-1B27C825BBC1}" presName="spNode" presStyleCnt="0"/>
      <dgm:spPr/>
    </dgm:pt>
    <dgm:pt modelId="{2CCF234C-90FF-4543-90BE-5B87ED6806A2}" type="pres">
      <dgm:prSet presAssocID="{557FEA8E-2430-472E-B64E-366B8D290A2F}" presName="sibTrans" presStyleLbl="sibTrans1D1" presStyleIdx="2" presStyleCnt="4"/>
      <dgm:spPr/>
      <dgm:t>
        <a:bodyPr/>
        <a:lstStyle/>
        <a:p>
          <a:endParaRPr lang="en-GB"/>
        </a:p>
      </dgm:t>
    </dgm:pt>
    <dgm:pt modelId="{FD69243C-87D6-466B-9680-CA9CDA3DAB79}" type="pres">
      <dgm:prSet presAssocID="{63B324D2-DE02-472F-B8AC-9DA7AB7C7DB6}" presName="node" presStyleLbl="node1" presStyleIdx="3" presStyleCnt="4">
        <dgm:presLayoutVars>
          <dgm:bulletEnabled val="1"/>
        </dgm:presLayoutVars>
      </dgm:prSet>
      <dgm:spPr/>
      <dgm:t>
        <a:bodyPr/>
        <a:lstStyle/>
        <a:p>
          <a:endParaRPr lang="en-GB"/>
        </a:p>
      </dgm:t>
    </dgm:pt>
    <dgm:pt modelId="{A27C63CA-7AFF-45B5-BD1C-190038C35537}" type="pres">
      <dgm:prSet presAssocID="{63B324D2-DE02-472F-B8AC-9DA7AB7C7DB6}" presName="spNode" presStyleCnt="0"/>
      <dgm:spPr/>
    </dgm:pt>
    <dgm:pt modelId="{9888C49F-40C1-4876-802B-F0D8EB5C959C}" type="pres">
      <dgm:prSet presAssocID="{588915ED-5E50-4B61-9860-CCEB5035982B}" presName="sibTrans" presStyleLbl="sibTrans1D1" presStyleIdx="3" presStyleCnt="4"/>
      <dgm:spPr/>
      <dgm:t>
        <a:bodyPr/>
        <a:lstStyle/>
        <a:p>
          <a:endParaRPr lang="en-GB"/>
        </a:p>
      </dgm:t>
    </dgm:pt>
  </dgm:ptLst>
  <dgm:cxnLst>
    <dgm:cxn modelId="{CD977B4E-C596-40ED-A83F-46DC35A11FE7}" type="presOf" srcId="{B530A99D-482D-4369-A244-94253A3BD1DB}" destId="{7D6200F5-F507-4AF6-9CE4-6BDD2ECE16E7}" srcOrd="0" destOrd="0" presId="urn:microsoft.com/office/officeart/2005/8/layout/cycle5"/>
    <dgm:cxn modelId="{93CC57BF-62E2-4E02-BBCC-52FEE538E8D0}" srcId="{3928AD72-40CC-429D-9B4F-EC91DA77FE44}" destId="{63B324D2-DE02-472F-B8AC-9DA7AB7C7DB6}" srcOrd="3" destOrd="0" parTransId="{BB80997A-7997-4B23-B4EB-DB9B6A5E8286}" sibTransId="{588915ED-5E50-4B61-9860-CCEB5035982B}"/>
    <dgm:cxn modelId="{F2CDF9C6-4144-4D8F-A94C-CBB20FCBAF4A}" type="presOf" srcId="{3928AD72-40CC-429D-9B4F-EC91DA77FE44}" destId="{13A6F4B0-C8F4-4D86-BF7E-648DDE86EC52}" srcOrd="0" destOrd="0" presId="urn:microsoft.com/office/officeart/2005/8/layout/cycle5"/>
    <dgm:cxn modelId="{C76863DB-79A3-4742-B79A-7771BF5EE878}" type="presOf" srcId="{73B40E18-F7BA-4F16-B8BE-4AF7287F8323}" destId="{AFE4E6BF-E5C0-46D2-A330-9810719CC988}" srcOrd="0" destOrd="0" presId="urn:microsoft.com/office/officeart/2005/8/layout/cycle5"/>
    <dgm:cxn modelId="{9274E088-CE8F-4371-8F8D-9E75794C1FD6}" srcId="{3928AD72-40CC-429D-9B4F-EC91DA77FE44}" destId="{2693B3EE-9AA9-4F3A-9B98-25AB203EEA3A}" srcOrd="1" destOrd="0" parTransId="{A6429E20-F7BC-4C99-BBDD-9EFE22618CA3}" sibTransId="{B530A99D-482D-4369-A244-94253A3BD1DB}"/>
    <dgm:cxn modelId="{55CF1E15-5C9E-492F-82BC-519BFA4CC4F6}" type="presOf" srcId="{588915ED-5E50-4B61-9860-CCEB5035982B}" destId="{9888C49F-40C1-4876-802B-F0D8EB5C959C}" srcOrd="0" destOrd="0" presId="urn:microsoft.com/office/officeart/2005/8/layout/cycle5"/>
    <dgm:cxn modelId="{54547A59-A4B7-4563-9A4F-8C19C0754F95}" srcId="{3928AD72-40CC-429D-9B4F-EC91DA77FE44}" destId="{60AF5D11-6475-4A23-A0C0-1B27C825BBC1}" srcOrd="2" destOrd="0" parTransId="{504AEAF3-155E-4CB2-BE70-421C9BFDA606}" sibTransId="{557FEA8E-2430-472E-B64E-366B8D290A2F}"/>
    <dgm:cxn modelId="{B0EA179E-55C0-4B16-9C95-FBD3EF77B815}" type="presOf" srcId="{60AF5D11-6475-4A23-A0C0-1B27C825BBC1}" destId="{DA21C790-2C88-41A3-A987-4F405F0E7B18}" srcOrd="0" destOrd="0" presId="urn:microsoft.com/office/officeart/2005/8/layout/cycle5"/>
    <dgm:cxn modelId="{ED565C5C-E3D0-48F6-9BFA-C600B50D2D21}" type="presOf" srcId="{63B324D2-DE02-472F-B8AC-9DA7AB7C7DB6}" destId="{FD69243C-87D6-466B-9680-CA9CDA3DAB79}" srcOrd="0" destOrd="0" presId="urn:microsoft.com/office/officeart/2005/8/layout/cycle5"/>
    <dgm:cxn modelId="{D4220565-3BA3-41A0-9873-03181FAE079B}" type="presOf" srcId="{2693B3EE-9AA9-4F3A-9B98-25AB203EEA3A}" destId="{6D9D6DD9-29EA-4E52-8EA0-B5BB3E1C5B98}" srcOrd="0" destOrd="0" presId="urn:microsoft.com/office/officeart/2005/8/layout/cycle5"/>
    <dgm:cxn modelId="{331739A5-7110-4E82-9F30-9C42F528025E}" srcId="{3928AD72-40CC-429D-9B4F-EC91DA77FE44}" destId="{73B40E18-F7BA-4F16-B8BE-4AF7287F8323}" srcOrd="0" destOrd="0" parTransId="{F1E8CD1C-8BF1-4F41-9163-F635402DB572}" sibTransId="{4A5D730C-52BB-454E-8153-4706C30F5ABA}"/>
    <dgm:cxn modelId="{2083F04E-33D3-4D9B-854E-3A081B3AEE29}" type="presOf" srcId="{4A5D730C-52BB-454E-8153-4706C30F5ABA}" destId="{1304689A-B51E-490A-B0BE-00469EB4DF2D}" srcOrd="0" destOrd="0" presId="urn:microsoft.com/office/officeart/2005/8/layout/cycle5"/>
    <dgm:cxn modelId="{B2D39539-0C4C-41F9-96AC-CDC1AD30F49D}" type="presOf" srcId="{557FEA8E-2430-472E-B64E-366B8D290A2F}" destId="{2CCF234C-90FF-4543-90BE-5B87ED6806A2}" srcOrd="0" destOrd="0" presId="urn:microsoft.com/office/officeart/2005/8/layout/cycle5"/>
    <dgm:cxn modelId="{A2D6110A-C594-4944-9DA1-4A452B99C09E}" type="presParOf" srcId="{13A6F4B0-C8F4-4D86-BF7E-648DDE86EC52}" destId="{AFE4E6BF-E5C0-46D2-A330-9810719CC988}" srcOrd="0" destOrd="0" presId="urn:microsoft.com/office/officeart/2005/8/layout/cycle5"/>
    <dgm:cxn modelId="{3486F3D0-12EB-4738-B211-3ED3B251CC18}" type="presParOf" srcId="{13A6F4B0-C8F4-4D86-BF7E-648DDE86EC52}" destId="{200D048E-BC12-4EB5-AF0C-57FC3199F9D4}" srcOrd="1" destOrd="0" presId="urn:microsoft.com/office/officeart/2005/8/layout/cycle5"/>
    <dgm:cxn modelId="{BC844260-AA86-40DE-96A6-11A01ADF383F}" type="presParOf" srcId="{13A6F4B0-C8F4-4D86-BF7E-648DDE86EC52}" destId="{1304689A-B51E-490A-B0BE-00469EB4DF2D}" srcOrd="2" destOrd="0" presId="urn:microsoft.com/office/officeart/2005/8/layout/cycle5"/>
    <dgm:cxn modelId="{D774E7FD-EBBD-4321-8992-2A3EAAB2A171}" type="presParOf" srcId="{13A6F4B0-C8F4-4D86-BF7E-648DDE86EC52}" destId="{6D9D6DD9-29EA-4E52-8EA0-B5BB3E1C5B98}" srcOrd="3" destOrd="0" presId="urn:microsoft.com/office/officeart/2005/8/layout/cycle5"/>
    <dgm:cxn modelId="{32833E98-B3A0-4AEE-B0B9-723B2AC6F874}" type="presParOf" srcId="{13A6F4B0-C8F4-4D86-BF7E-648DDE86EC52}" destId="{FEBD309E-33EF-4923-A095-67E6E6DC7AA8}" srcOrd="4" destOrd="0" presId="urn:microsoft.com/office/officeart/2005/8/layout/cycle5"/>
    <dgm:cxn modelId="{1E2E1E0F-6CB9-452F-A933-A5FB679EEDDB}" type="presParOf" srcId="{13A6F4B0-C8F4-4D86-BF7E-648DDE86EC52}" destId="{7D6200F5-F507-4AF6-9CE4-6BDD2ECE16E7}" srcOrd="5" destOrd="0" presId="urn:microsoft.com/office/officeart/2005/8/layout/cycle5"/>
    <dgm:cxn modelId="{C21BB43F-7F6C-48FB-A3F6-1CB908EC3DBE}" type="presParOf" srcId="{13A6F4B0-C8F4-4D86-BF7E-648DDE86EC52}" destId="{DA21C790-2C88-41A3-A987-4F405F0E7B18}" srcOrd="6" destOrd="0" presId="urn:microsoft.com/office/officeart/2005/8/layout/cycle5"/>
    <dgm:cxn modelId="{D0B6D428-2A6F-4609-9D68-4D1F064CF46D}" type="presParOf" srcId="{13A6F4B0-C8F4-4D86-BF7E-648DDE86EC52}" destId="{CCE39860-BF94-43F3-9815-8E96C0F0FCDA}" srcOrd="7" destOrd="0" presId="urn:microsoft.com/office/officeart/2005/8/layout/cycle5"/>
    <dgm:cxn modelId="{18FC869C-614D-43B5-86DC-75370DD9C887}" type="presParOf" srcId="{13A6F4B0-C8F4-4D86-BF7E-648DDE86EC52}" destId="{2CCF234C-90FF-4543-90BE-5B87ED6806A2}" srcOrd="8" destOrd="0" presId="urn:microsoft.com/office/officeart/2005/8/layout/cycle5"/>
    <dgm:cxn modelId="{380C712F-FDA2-4FA7-BD5F-F655C96D50C4}" type="presParOf" srcId="{13A6F4B0-C8F4-4D86-BF7E-648DDE86EC52}" destId="{FD69243C-87D6-466B-9680-CA9CDA3DAB79}" srcOrd="9" destOrd="0" presId="urn:microsoft.com/office/officeart/2005/8/layout/cycle5"/>
    <dgm:cxn modelId="{A97D0349-C88A-436A-A5AF-965C48344FC0}" type="presParOf" srcId="{13A6F4B0-C8F4-4D86-BF7E-648DDE86EC52}" destId="{A27C63CA-7AFF-45B5-BD1C-190038C35537}" srcOrd="10" destOrd="0" presId="urn:microsoft.com/office/officeart/2005/8/layout/cycle5"/>
    <dgm:cxn modelId="{129ECAA6-73BF-47C6-BF65-A991251AF338}" type="presParOf" srcId="{13A6F4B0-C8F4-4D86-BF7E-648DDE86EC52}" destId="{9888C49F-40C1-4876-802B-F0D8EB5C959C}"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dirty="0"/>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8196"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dirty="0"/>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80" algn="l" rtl="0" eaLnBrk="0" fontAlgn="base" hangingPunct="0">
      <a:spcBef>
        <a:spcPct val="30000"/>
      </a:spcBef>
      <a:spcAft>
        <a:spcPct val="0"/>
      </a:spcAft>
      <a:defRPr sz="1200" kern="1200">
        <a:solidFill>
          <a:schemeClr val="tx1"/>
        </a:solidFill>
        <a:latin typeface="Arial" charset="0"/>
        <a:ea typeface="+mn-ea"/>
        <a:cs typeface="+mn-cs"/>
      </a:defRPr>
    </a:lvl2pPr>
    <a:lvl3pPr marL="914360" algn="l" rtl="0" eaLnBrk="0" fontAlgn="base" hangingPunct="0">
      <a:spcBef>
        <a:spcPct val="30000"/>
      </a:spcBef>
      <a:spcAft>
        <a:spcPct val="0"/>
      </a:spcAft>
      <a:defRPr sz="1200" kern="1200">
        <a:solidFill>
          <a:schemeClr val="tx1"/>
        </a:solidFill>
        <a:latin typeface="Arial" charset="0"/>
        <a:ea typeface="+mn-ea"/>
        <a:cs typeface="+mn-cs"/>
      </a:defRPr>
    </a:lvl3pPr>
    <a:lvl4pPr marL="1371540" algn="l" rtl="0" eaLnBrk="0" fontAlgn="base" hangingPunct="0">
      <a:spcBef>
        <a:spcPct val="30000"/>
      </a:spcBef>
      <a:spcAft>
        <a:spcPct val="0"/>
      </a:spcAft>
      <a:defRPr sz="1200" kern="1200">
        <a:solidFill>
          <a:schemeClr val="tx1"/>
        </a:solidFill>
        <a:latin typeface="Arial" charset="0"/>
        <a:ea typeface="+mn-ea"/>
        <a:cs typeface="+mn-cs"/>
      </a:defRPr>
    </a:lvl4pPr>
    <a:lvl5pPr marL="1828720" algn="l" rtl="0" eaLnBrk="0" fontAlgn="base" hangingPunct="0">
      <a:spcBef>
        <a:spcPct val="30000"/>
      </a:spcBef>
      <a:spcAft>
        <a:spcPct val="0"/>
      </a:spcAft>
      <a:defRPr sz="1200" kern="1200">
        <a:solidFill>
          <a:schemeClr val="tx1"/>
        </a:solidFill>
        <a:latin typeface="Arial" charset="0"/>
        <a:ea typeface="+mn-ea"/>
        <a:cs typeface="+mn-cs"/>
      </a:defRPr>
    </a:lvl5pPr>
    <a:lvl6pPr marL="2285900" algn="l" defTabSz="914360" rtl="0" eaLnBrk="1" latinLnBrk="0" hangingPunct="1">
      <a:defRPr sz="1200" kern="1200">
        <a:solidFill>
          <a:schemeClr val="tx1"/>
        </a:solidFill>
        <a:latin typeface="+mn-lt"/>
        <a:ea typeface="+mn-ea"/>
        <a:cs typeface="+mn-cs"/>
      </a:defRPr>
    </a:lvl6pPr>
    <a:lvl7pPr marL="2743080" algn="l" defTabSz="914360" rtl="0" eaLnBrk="1" latinLnBrk="0" hangingPunct="1">
      <a:defRPr sz="1200" kern="1200">
        <a:solidFill>
          <a:schemeClr val="tx1"/>
        </a:solidFill>
        <a:latin typeface="+mn-lt"/>
        <a:ea typeface="+mn-ea"/>
        <a:cs typeface="+mn-cs"/>
      </a:defRPr>
    </a:lvl7pPr>
    <a:lvl8pPr marL="3200260" algn="l" defTabSz="914360" rtl="0" eaLnBrk="1" latinLnBrk="0" hangingPunct="1">
      <a:defRPr sz="1200" kern="1200">
        <a:solidFill>
          <a:schemeClr val="tx1"/>
        </a:solidFill>
        <a:latin typeface="+mn-lt"/>
        <a:ea typeface="+mn-ea"/>
        <a:cs typeface="+mn-cs"/>
      </a:defRPr>
    </a:lvl8pPr>
    <a:lvl9pPr marL="3657440" algn="l" defTabSz="91436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1"/>
            <a:ext cx="9144000" cy="3429001"/>
          </a:xfrm>
          <a:prstGeom prst="rect">
            <a:avLst/>
          </a:prstGeom>
        </p:spPr>
      </p:pic>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8D21B7-B314-438C-91E9-7FF9087DC078}" type="slidenum">
              <a:rPr lang="en-GB" smtClean="0"/>
              <a:pPr>
                <a:defRPr/>
              </a:pPr>
              <a:t>‹#›</a:t>
            </a:fld>
            <a:endParaRPr lang="en-GB" dirty="0"/>
          </a:p>
        </p:txBody>
      </p:sp>
      <p:sp>
        <p:nvSpPr>
          <p:cNvPr id="3" name="Subtitle 2"/>
          <p:cNvSpPr>
            <a:spLocks noGrp="1"/>
          </p:cNvSpPr>
          <p:nvPr>
            <p:ph type="subTitle" idx="1"/>
          </p:nvPr>
        </p:nvSpPr>
        <p:spPr>
          <a:xfrm>
            <a:off x="1219201" y="2914651"/>
            <a:ext cx="6400801" cy="1314449"/>
          </a:xfrm>
        </p:spPr>
        <p:txBody>
          <a:bodyPr>
            <a:normAutofit/>
          </a:bodyPr>
          <a:lstStyle>
            <a:lvl1pPr marL="0" indent="0" algn="ctr">
              <a:buNone/>
              <a:defRPr sz="1800" baseline="0">
                <a:solidFill>
                  <a:schemeClr val="tx2"/>
                </a:solidFill>
              </a:defRPr>
            </a:lvl1pPr>
            <a:lvl2pPr marL="457180" indent="0" algn="ctr">
              <a:buNone/>
              <a:defRPr>
                <a:solidFill>
                  <a:schemeClr val="tx1">
                    <a:tint val="75000"/>
                  </a:schemeClr>
                </a:solidFill>
              </a:defRPr>
            </a:lvl2pPr>
            <a:lvl3pPr marL="914360" indent="0" algn="ctr">
              <a:buNone/>
              <a:defRPr>
                <a:solidFill>
                  <a:schemeClr val="tx1">
                    <a:tint val="75000"/>
                  </a:schemeClr>
                </a:solidFill>
              </a:defRPr>
            </a:lvl3pPr>
            <a:lvl4pPr marL="1371540" indent="0" algn="ctr">
              <a:buNone/>
              <a:defRPr>
                <a:solidFill>
                  <a:schemeClr val="tx1">
                    <a:tint val="75000"/>
                  </a:schemeClr>
                </a:solidFill>
              </a:defRPr>
            </a:lvl4pPr>
            <a:lvl5pPr marL="1828720" indent="0" algn="ctr">
              <a:buNone/>
              <a:defRPr>
                <a:solidFill>
                  <a:schemeClr val="tx1">
                    <a:tint val="75000"/>
                  </a:schemeClr>
                </a:solidFill>
              </a:defRPr>
            </a:lvl5pPr>
            <a:lvl6pPr marL="2285900" indent="0" algn="ctr">
              <a:buNone/>
              <a:defRPr>
                <a:solidFill>
                  <a:schemeClr val="tx1">
                    <a:tint val="75000"/>
                  </a:schemeClr>
                </a:solidFill>
              </a:defRPr>
            </a:lvl6pPr>
            <a:lvl7pPr marL="2743080" indent="0" algn="ctr">
              <a:buNone/>
              <a:defRPr>
                <a:solidFill>
                  <a:schemeClr val="tx1">
                    <a:tint val="75000"/>
                  </a:schemeClr>
                </a:solidFill>
              </a:defRPr>
            </a:lvl7pPr>
            <a:lvl8pPr marL="3200260" indent="0" algn="ctr">
              <a:buNone/>
              <a:defRPr>
                <a:solidFill>
                  <a:schemeClr val="tx1">
                    <a:tint val="75000"/>
                  </a:schemeClr>
                </a:solidFill>
              </a:defRPr>
            </a:lvl8pPr>
            <a:lvl9pPr marL="365744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1505917"/>
            <a:ext cx="7772400" cy="1102519"/>
          </a:xfrm>
        </p:spPr>
        <p:txBody>
          <a:bodyPr/>
          <a:lstStyle>
            <a:lvl1pPr algn="ctr">
              <a:defRPr sz="3200"/>
            </a:lvl1pPr>
          </a:lstStyle>
          <a:p>
            <a:r>
              <a:rPr lang="en-US" smtClean="0"/>
              <a:t>Click to edit Master title style</a:t>
            </a:r>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6DE98375-5C84-4176-84A5-B6A3E0825F02}" type="slidenum">
              <a:rPr lang="en-GB" smtClean="0"/>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1" cy="43886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2" y="205980"/>
            <a:ext cx="6019799"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D77C7773-6390-40B5-8F3A-46FD9E5B7090}" type="slidenum">
              <a:rPr lang="en-GB" smtClean="0"/>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4608910"/>
            <a:ext cx="2243136" cy="447676"/>
          </a:xfrm>
          <a:prstGeom prst="rect">
            <a:avLst/>
          </a:prstGeom>
          <a:noFill/>
          <a:ln w="9525">
            <a:noFill/>
            <a:miter lim="800000"/>
            <a:headEnd/>
            <a:tailEnd/>
          </a:ln>
        </p:spPr>
      </p:pic>
      <p:sp>
        <p:nvSpPr>
          <p:cNvPr id="2" name="Title 1"/>
          <p:cNvSpPr>
            <a:spLocks noGrp="1"/>
          </p:cNvSpPr>
          <p:nvPr>
            <p:ph type="title"/>
          </p:nvPr>
        </p:nvSpPr>
        <p:spPr>
          <a:xfrm>
            <a:off x="468314" y="735547"/>
            <a:ext cx="8229600" cy="702469"/>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87473"/>
            <a:ext cx="2133600" cy="357188"/>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2" y="4752844"/>
            <a:ext cx="2895600" cy="357188"/>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4723079"/>
            <a:ext cx="2133600" cy="357188"/>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1707656"/>
            <a:ext cx="8229600" cy="2725341"/>
          </a:xfrm>
        </p:spPr>
        <p:txBody>
          <a:bodyPr/>
          <a:lstStyle>
            <a:lvl1pPr marL="342885" indent="-342885">
              <a:buClr>
                <a:srgbClr val="0F5494"/>
              </a:buClr>
              <a:buFont typeface="Arial" pitchFamily="34" charset="0"/>
              <a:buChar char="•"/>
              <a:defRPr/>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05980"/>
            <a:ext cx="7924801" cy="857251"/>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37EC8A20-BA03-4FF7-8742-03D8AD4CA4F4}" type="slidenum">
              <a:rPr lang="en-GB" smtClean="0"/>
              <a:pPr>
                <a:defRPr/>
              </a:pPr>
              <a:t>‹#›</a:t>
            </a:fld>
            <a:endParaRPr lang="en-GB" dirty="0"/>
          </a:p>
        </p:txBody>
      </p:sp>
      <p:sp>
        <p:nvSpPr>
          <p:cNvPr id="8" name="Content Placeholder 7"/>
          <p:cNvSpPr>
            <a:spLocks noGrp="1"/>
          </p:cNvSpPr>
          <p:nvPr>
            <p:ph sz="quarter" idx="13"/>
          </p:nvPr>
        </p:nvSpPr>
        <p:spPr>
          <a:xfrm>
            <a:off x="609601" y="1200150"/>
            <a:ext cx="7924801"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17"/>
          <p:cNvPicPr>
            <a:picLocks noChangeAspect="1" noChangeArrowheads="1"/>
          </p:cNvPicPr>
          <p:nvPr userDrawn="1"/>
        </p:nvPicPr>
        <p:blipFill>
          <a:blip r:embed="rId2" cstate="print"/>
          <a:srcRect/>
          <a:stretch>
            <a:fillRect/>
          </a:stretch>
        </p:blipFill>
        <p:spPr bwMode="auto">
          <a:xfrm>
            <a:off x="6577013" y="4608910"/>
            <a:ext cx="2243136" cy="447676"/>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2" y="3721895"/>
            <a:ext cx="7885112" cy="1021556"/>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2" y="2596756"/>
            <a:ext cx="7885112" cy="1125140"/>
          </a:xfrm>
        </p:spPr>
        <p:txBody>
          <a:bodyPr anchor="b">
            <a:normAutofit/>
          </a:bodyPr>
          <a:lstStyle>
            <a:lvl1pPr marL="0" indent="0">
              <a:buNone/>
              <a:defRPr sz="1800" baseline="0">
                <a:solidFill>
                  <a:schemeClr val="tx2"/>
                </a:solidFill>
              </a:defRPr>
            </a:lvl1pPr>
            <a:lvl2pPr marL="457180" indent="0">
              <a:buNone/>
              <a:defRPr sz="1800">
                <a:solidFill>
                  <a:schemeClr val="tx1">
                    <a:tint val="75000"/>
                  </a:schemeClr>
                </a:solidFill>
              </a:defRPr>
            </a:lvl2pPr>
            <a:lvl3pPr marL="914360" indent="0">
              <a:buNone/>
              <a:defRPr sz="1600">
                <a:solidFill>
                  <a:schemeClr val="tx1">
                    <a:tint val="75000"/>
                  </a:schemeClr>
                </a:solidFill>
              </a:defRPr>
            </a:lvl3pPr>
            <a:lvl4pPr marL="1371540" indent="0">
              <a:buNone/>
              <a:defRPr sz="1400">
                <a:solidFill>
                  <a:schemeClr val="tx1">
                    <a:tint val="75000"/>
                  </a:schemeClr>
                </a:solidFill>
              </a:defRPr>
            </a:lvl4pPr>
            <a:lvl5pPr marL="1828720" indent="0">
              <a:buNone/>
              <a:defRPr sz="1400">
                <a:solidFill>
                  <a:schemeClr val="tx1">
                    <a:tint val="75000"/>
                  </a:schemeClr>
                </a:solidFill>
              </a:defRPr>
            </a:lvl5pPr>
            <a:lvl6pPr marL="2285900" indent="0">
              <a:buNone/>
              <a:defRPr sz="1400">
                <a:solidFill>
                  <a:schemeClr val="tx1">
                    <a:tint val="75000"/>
                  </a:schemeClr>
                </a:solidFill>
              </a:defRPr>
            </a:lvl6pPr>
            <a:lvl7pPr marL="2743080" indent="0">
              <a:buNone/>
              <a:defRPr sz="1400">
                <a:solidFill>
                  <a:schemeClr val="tx1">
                    <a:tint val="75000"/>
                  </a:schemeClr>
                </a:solidFill>
              </a:defRPr>
            </a:lvl7pPr>
            <a:lvl8pPr marL="3200260" indent="0">
              <a:buNone/>
              <a:defRPr sz="1400">
                <a:solidFill>
                  <a:schemeClr val="tx1">
                    <a:tint val="75000"/>
                  </a:schemeClr>
                </a:solidFill>
              </a:defRPr>
            </a:lvl8pPr>
            <a:lvl9pPr marL="365744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F5E88F9B-71EE-4D5C-B44E-012EF44E925A}" type="slidenum">
              <a:rPr lang="en-GB" smtClean="0"/>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200150"/>
            <a:ext cx="3733800" cy="30861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200150"/>
            <a:ext cx="3733800" cy="30861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1" y="205980"/>
            <a:ext cx="7924801" cy="857251"/>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396CDD1B-50E0-44E8-82B7-F85F69F6D40C}" type="slidenum">
              <a:rPr lang="en-GB" smtClean="0"/>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1" y="205980"/>
            <a:ext cx="7924801" cy="857251"/>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200150"/>
            <a:ext cx="3733800" cy="431006"/>
          </a:xfrm>
        </p:spPr>
        <p:txBody>
          <a:bodyPr anchor="b">
            <a:normAutofit/>
          </a:bodyPr>
          <a:lstStyle>
            <a:lvl1pPr marL="0" indent="0">
              <a:buNone/>
              <a:defRPr sz="1800" b="0" i="0" baseline="0">
                <a:solidFill>
                  <a:schemeClr val="tx2"/>
                </a:solidFill>
              </a:defRPr>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200150"/>
            <a:ext cx="3733800" cy="431006"/>
          </a:xfrm>
        </p:spPr>
        <p:txBody>
          <a:bodyPr anchor="b">
            <a:normAutofit/>
          </a:bodyPr>
          <a:lstStyle>
            <a:lvl1pPr marL="0" indent="0">
              <a:buNone/>
              <a:defRPr sz="1800" b="0" i="0" baseline="0">
                <a:solidFill>
                  <a:schemeClr val="tx2"/>
                </a:solidFill>
              </a:defRPr>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pPr>
              <a:defRPr/>
            </a:pPr>
            <a:fld id="{30E8177A-0CE3-43B6-B11B-ED2E8AEAD8D3}" type="slidenum">
              <a:rPr lang="en-GB" smtClean="0"/>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05980"/>
            <a:ext cx="7924801" cy="85725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BD855DDF-6655-40F2-8D9E-CA15739A7ECF}" type="slidenum">
              <a:rPr lang="en-GB" smtClean="0"/>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pPr>
              <a:defRPr/>
            </a:pPr>
            <a:fld id="{1DEBFC62-E3CF-4012-8A8B-ABF1C18EA022}" type="slidenum">
              <a:rPr lang="en-GB" smtClean="0"/>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1" y="1085850"/>
            <a:ext cx="4648201" cy="3200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51" y="1085851"/>
            <a:ext cx="2971799" cy="82296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51" y="1910920"/>
            <a:ext cx="2971799" cy="2375333"/>
          </a:xfrm>
        </p:spPr>
        <p:txBody>
          <a:bodyPr tIns="9144">
            <a:normAutofit/>
          </a:bodyPr>
          <a:lstStyle>
            <a:lvl1pPr marL="0" indent="0">
              <a:buNone/>
              <a:defRPr sz="1400"/>
            </a:lvl1pPr>
            <a:lvl2pPr marL="457180" indent="0">
              <a:buNone/>
              <a:defRPr sz="1200"/>
            </a:lvl2pPr>
            <a:lvl3pPr marL="914360" indent="0">
              <a:buNone/>
              <a:defRPr sz="1100"/>
            </a:lvl3pPr>
            <a:lvl4pPr marL="1371540" indent="0">
              <a:buNone/>
              <a:defRPr sz="900"/>
            </a:lvl4pPr>
            <a:lvl5pPr marL="1828720" indent="0">
              <a:buNone/>
              <a:defRPr sz="900"/>
            </a:lvl5pPr>
            <a:lvl6pPr marL="2285900" indent="0">
              <a:buNone/>
              <a:defRPr sz="900"/>
            </a:lvl6pPr>
            <a:lvl7pPr marL="2743080" indent="0">
              <a:buNone/>
              <a:defRPr sz="900"/>
            </a:lvl7pPr>
            <a:lvl8pPr marL="3200260" indent="0">
              <a:buNone/>
              <a:defRPr sz="900"/>
            </a:lvl8pPr>
            <a:lvl9pPr marL="36574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788800BF-55FD-4017-8F82-94A8DE4F5750}" type="slidenum">
              <a:rPr lang="en-GB" smtClean="0"/>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5143500"/>
          </a:xfrm>
          <a:prstGeom prst="rect">
            <a:avLst/>
          </a:prstGeom>
        </p:spPr>
      </p:pic>
      <p:sp>
        <p:nvSpPr>
          <p:cNvPr id="2" name="Title 1"/>
          <p:cNvSpPr>
            <a:spLocks noGrp="1"/>
          </p:cNvSpPr>
          <p:nvPr>
            <p:ph type="title"/>
          </p:nvPr>
        </p:nvSpPr>
        <p:spPr>
          <a:xfrm>
            <a:off x="609602" y="1085851"/>
            <a:ext cx="2971799" cy="82296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085850"/>
            <a:ext cx="3419856" cy="2606041"/>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180" indent="0">
              <a:buNone/>
              <a:defRPr sz="2800"/>
            </a:lvl2pPr>
            <a:lvl3pPr marL="914360" indent="0">
              <a:buNone/>
              <a:defRPr sz="25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2" y="1910919"/>
            <a:ext cx="2971799" cy="1803832"/>
          </a:xfrm>
        </p:spPr>
        <p:txBody>
          <a:bodyPr tIns="9144">
            <a:normAutofit/>
          </a:bodyPr>
          <a:lstStyle>
            <a:lvl1pPr marL="0" indent="0">
              <a:buNone/>
              <a:defRPr sz="1400"/>
            </a:lvl1pPr>
            <a:lvl2pPr marL="457180" indent="0">
              <a:buNone/>
              <a:defRPr sz="1200"/>
            </a:lvl2pPr>
            <a:lvl3pPr marL="914360" indent="0">
              <a:buNone/>
              <a:defRPr sz="1100"/>
            </a:lvl3pPr>
            <a:lvl4pPr marL="1371540" indent="0">
              <a:buNone/>
              <a:defRPr sz="900"/>
            </a:lvl4pPr>
            <a:lvl5pPr marL="1828720" indent="0">
              <a:buNone/>
              <a:defRPr sz="900"/>
            </a:lvl5pPr>
            <a:lvl6pPr marL="2285900" indent="0">
              <a:buNone/>
              <a:defRPr sz="900"/>
            </a:lvl6pPr>
            <a:lvl7pPr marL="2743080" indent="0">
              <a:buNone/>
              <a:defRPr sz="900"/>
            </a:lvl7pPr>
            <a:lvl8pPr marL="3200260" indent="0">
              <a:buNone/>
              <a:defRPr sz="900"/>
            </a:lvl8pPr>
            <a:lvl9pPr marL="36574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84747253-C9BC-4251-8AE3-8910CE9253F2}" type="slidenum">
              <a:rPr lang="en-GB" smtClean="0"/>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5143500"/>
          </a:xfrm>
          <a:prstGeom prst="rect">
            <a:avLst/>
          </a:prstGeom>
        </p:spPr>
      </p:pic>
      <p:sp>
        <p:nvSpPr>
          <p:cNvPr id="2" name="Title Placeholder 1"/>
          <p:cNvSpPr>
            <a:spLocks noGrp="1"/>
          </p:cNvSpPr>
          <p:nvPr>
            <p:ph type="title"/>
          </p:nvPr>
        </p:nvSpPr>
        <p:spPr>
          <a:xfrm>
            <a:off x="609601" y="205980"/>
            <a:ext cx="7924801" cy="857251"/>
          </a:xfrm>
          <a:prstGeom prst="rect">
            <a:avLst/>
          </a:prstGeom>
        </p:spPr>
        <p:txBody>
          <a:bodyPr vert="horz" lIns="91436" tIns="45719" rIns="91436" bIns="45719"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200151"/>
            <a:ext cx="7924801" cy="3394472"/>
          </a:xfrm>
          <a:prstGeom prst="rect">
            <a:avLst/>
          </a:prstGeom>
        </p:spPr>
        <p:txBody>
          <a:bodyPr vert="horz" lIns="91436" tIns="45719" rIns="91436"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1" y="4767264"/>
            <a:ext cx="1524000" cy="273845"/>
          </a:xfrm>
          <a:prstGeom prst="rect">
            <a:avLst/>
          </a:prstGeom>
        </p:spPr>
        <p:txBody>
          <a:bodyPr vert="horz" lIns="91436" tIns="45719" rIns="91436" bIns="45719" rtlCol="0" anchor="ctr"/>
          <a:lstStyle>
            <a:lvl1pPr algn="r">
              <a:defRPr sz="1100" strike="noStrike" spc="60" baseline="0">
                <a:solidFill>
                  <a:schemeClr val="tx1"/>
                </a:solidFill>
              </a:defRPr>
            </a:lvl1pPr>
          </a:lstStyle>
          <a:p>
            <a:pPr>
              <a:defRPr/>
            </a:pPr>
            <a:endParaRPr lang="en-GB" dirty="0"/>
          </a:p>
        </p:txBody>
      </p:sp>
      <p:sp>
        <p:nvSpPr>
          <p:cNvPr id="5" name="Footer Placeholder 4"/>
          <p:cNvSpPr>
            <a:spLocks noGrp="1"/>
          </p:cNvSpPr>
          <p:nvPr>
            <p:ph type="ftr" sz="quarter" idx="3"/>
          </p:nvPr>
        </p:nvSpPr>
        <p:spPr>
          <a:xfrm>
            <a:off x="609601" y="4767264"/>
            <a:ext cx="2895600" cy="273845"/>
          </a:xfrm>
          <a:prstGeom prst="rect">
            <a:avLst/>
          </a:prstGeom>
        </p:spPr>
        <p:txBody>
          <a:bodyPr vert="horz" lIns="91436" tIns="45719" rIns="91436" bIns="45719" rtlCol="0" anchor="ctr"/>
          <a:lstStyle>
            <a:lvl1pPr algn="l">
              <a:defRPr sz="1100" cap="all" spc="60" baseline="0">
                <a:solidFill>
                  <a:schemeClr val="tx1"/>
                </a:solidFill>
              </a:defRPr>
            </a:lvl1pPr>
          </a:lstStyle>
          <a:p>
            <a:pPr>
              <a:defRPr/>
            </a:pPr>
            <a:endParaRPr lang="en-US" dirty="0"/>
          </a:p>
        </p:txBody>
      </p:sp>
      <p:sp>
        <p:nvSpPr>
          <p:cNvPr id="6" name="Slide Number Placeholder 5"/>
          <p:cNvSpPr>
            <a:spLocks noGrp="1"/>
          </p:cNvSpPr>
          <p:nvPr>
            <p:ph type="sldNum" sz="quarter" idx="4"/>
          </p:nvPr>
        </p:nvSpPr>
        <p:spPr>
          <a:xfrm>
            <a:off x="7543802" y="4767264"/>
            <a:ext cx="990599" cy="273845"/>
          </a:xfrm>
          <a:prstGeom prst="rect">
            <a:avLst/>
          </a:prstGeom>
        </p:spPr>
        <p:txBody>
          <a:bodyPr vert="horz" lIns="91436" tIns="45719" rIns="91436" bIns="45719" rtlCol="0" anchor="ctr"/>
          <a:lstStyle>
            <a:lvl1pPr algn="r">
              <a:defRPr sz="1100" baseline="0">
                <a:solidFill>
                  <a:schemeClr val="tx1"/>
                </a:solidFill>
              </a:defRPr>
            </a:lvl1pPr>
          </a:lstStyle>
          <a:p>
            <a:pPr>
              <a:defRPr/>
            </a:pPr>
            <a:fld id="{9C8D21B7-B314-438C-91E9-7FF9087DC078}" type="slidenum">
              <a:rPr lang="en-GB" smtClean="0"/>
              <a:pPr>
                <a:defRPr/>
              </a:pPr>
              <a:t>‹#›</a:t>
            </a:fld>
            <a:endParaRPr lang="en-GB" dirty="0"/>
          </a:p>
        </p:txBody>
      </p:sp>
    </p:spTree>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52" r:id="rId12"/>
  </p:sldLayoutIdLst>
  <p:hf sldNum="0" hdr="0" ftr="0" dt="0"/>
  <p:txStyles>
    <p:titleStyle>
      <a:lvl1pPr algn="l" defTabSz="91436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85" indent="-342885" algn="l" defTabSz="914360" rtl="0" eaLnBrk="1" latinLnBrk="0" hangingPunct="1">
        <a:lnSpc>
          <a:spcPct val="100000"/>
        </a:lnSpc>
        <a:spcBef>
          <a:spcPct val="20000"/>
        </a:spcBef>
        <a:spcAft>
          <a:spcPts val="601"/>
        </a:spcAft>
        <a:buClr>
          <a:schemeClr val="tx2"/>
        </a:buClr>
        <a:buFont typeface="Arial" pitchFamily="34" charset="0"/>
        <a:buChar char="•"/>
        <a:defRPr sz="1800" kern="1200" spc="30" baseline="0">
          <a:solidFill>
            <a:schemeClr val="tx1"/>
          </a:solidFill>
          <a:latin typeface="+mn-lt"/>
          <a:ea typeface="+mn-ea"/>
          <a:cs typeface="+mn-cs"/>
        </a:defRPr>
      </a:lvl1pPr>
      <a:lvl2pPr marL="742917" indent="-285737" algn="l" defTabSz="914360" rtl="0" eaLnBrk="1" latinLnBrk="0" hangingPunct="1">
        <a:lnSpc>
          <a:spcPct val="100000"/>
        </a:lnSpc>
        <a:spcBef>
          <a:spcPct val="20000"/>
        </a:spcBef>
        <a:spcAft>
          <a:spcPts val="601"/>
        </a:spcAft>
        <a:buClr>
          <a:schemeClr val="tx2"/>
        </a:buClr>
        <a:buFont typeface="Arial" pitchFamily="34" charset="0"/>
        <a:buChar char="•"/>
        <a:defRPr sz="1800" kern="1200" spc="30" baseline="0">
          <a:solidFill>
            <a:schemeClr val="tx1"/>
          </a:solidFill>
          <a:latin typeface="+mn-lt"/>
          <a:ea typeface="+mn-ea"/>
          <a:cs typeface="+mn-cs"/>
        </a:defRPr>
      </a:lvl2pPr>
      <a:lvl3pPr marL="1142951" indent="-228591" algn="l" defTabSz="914360" rtl="0" eaLnBrk="1" latinLnBrk="0" hangingPunct="1">
        <a:lnSpc>
          <a:spcPct val="100000"/>
        </a:lnSpc>
        <a:spcBef>
          <a:spcPct val="20000"/>
        </a:spcBef>
        <a:spcAft>
          <a:spcPts val="601"/>
        </a:spcAft>
        <a:buClr>
          <a:schemeClr val="tx2"/>
        </a:buClr>
        <a:buFont typeface="Arial" pitchFamily="34" charset="0"/>
        <a:buChar char="•"/>
        <a:defRPr sz="1800" kern="1200" spc="30" baseline="0">
          <a:solidFill>
            <a:schemeClr val="tx1"/>
          </a:solidFill>
          <a:latin typeface="+mn-lt"/>
          <a:ea typeface="+mn-ea"/>
          <a:cs typeface="+mn-cs"/>
        </a:defRPr>
      </a:lvl3pPr>
      <a:lvl4pPr marL="1600131" indent="-228591" algn="l" defTabSz="914360" rtl="0" eaLnBrk="1" latinLnBrk="0" hangingPunct="1">
        <a:lnSpc>
          <a:spcPct val="100000"/>
        </a:lnSpc>
        <a:spcBef>
          <a:spcPct val="20000"/>
        </a:spcBef>
        <a:spcAft>
          <a:spcPts val="601"/>
        </a:spcAft>
        <a:buClr>
          <a:schemeClr val="tx2"/>
        </a:buClr>
        <a:buFont typeface="Arial" pitchFamily="34" charset="0"/>
        <a:buChar char="•"/>
        <a:defRPr sz="1800" kern="1200" spc="30" baseline="0">
          <a:solidFill>
            <a:schemeClr val="tx1"/>
          </a:solidFill>
          <a:latin typeface="+mn-lt"/>
          <a:ea typeface="+mn-ea"/>
          <a:cs typeface="+mn-cs"/>
        </a:defRPr>
      </a:lvl4pPr>
      <a:lvl5pPr marL="2057311" indent="-228591" algn="l" defTabSz="914360" rtl="0" eaLnBrk="1" latinLnBrk="0" hangingPunct="1">
        <a:lnSpc>
          <a:spcPct val="100000"/>
        </a:lnSpc>
        <a:spcBef>
          <a:spcPct val="20000"/>
        </a:spcBef>
        <a:spcAft>
          <a:spcPts val="601"/>
        </a:spcAft>
        <a:buClr>
          <a:schemeClr val="tx2"/>
        </a:buClr>
        <a:buFont typeface="Arial" pitchFamily="34" charset="0"/>
        <a:buChar char="•"/>
        <a:defRPr sz="1800" kern="1200" spc="30" baseline="0">
          <a:solidFill>
            <a:schemeClr val="tx1"/>
          </a:solidFill>
          <a:latin typeface="+mn-lt"/>
          <a:ea typeface="+mn-ea"/>
          <a:cs typeface="+mn-cs"/>
        </a:defRPr>
      </a:lvl5pPr>
      <a:lvl6pPr marL="2514491" indent="-228591" algn="l" defTabSz="914360" rtl="0" eaLnBrk="1" latinLnBrk="0" hangingPunct="1">
        <a:lnSpc>
          <a:spcPct val="100000"/>
        </a:lnSpc>
        <a:spcBef>
          <a:spcPct val="20000"/>
        </a:spcBef>
        <a:spcAft>
          <a:spcPts val="601"/>
        </a:spcAft>
        <a:buClr>
          <a:schemeClr val="tx2"/>
        </a:buClr>
        <a:buFont typeface="Arial" pitchFamily="34" charset="0"/>
        <a:buChar char="•"/>
        <a:defRPr sz="1800" kern="1200">
          <a:solidFill>
            <a:schemeClr val="tx1"/>
          </a:solidFill>
          <a:latin typeface="+mn-lt"/>
          <a:ea typeface="+mn-ea"/>
          <a:cs typeface="+mn-cs"/>
        </a:defRPr>
      </a:lvl6pPr>
      <a:lvl7pPr marL="2971671" indent="-228591" algn="l" defTabSz="914360" rtl="0" eaLnBrk="1" latinLnBrk="0" hangingPunct="1">
        <a:lnSpc>
          <a:spcPct val="100000"/>
        </a:lnSpc>
        <a:spcBef>
          <a:spcPct val="20000"/>
        </a:spcBef>
        <a:spcAft>
          <a:spcPts val="601"/>
        </a:spcAft>
        <a:buClr>
          <a:schemeClr val="tx2"/>
        </a:buClr>
        <a:buFont typeface="Arial" pitchFamily="34" charset="0"/>
        <a:buChar char="•"/>
        <a:defRPr sz="1800" kern="1200">
          <a:solidFill>
            <a:schemeClr val="tx1"/>
          </a:solidFill>
          <a:latin typeface="+mn-lt"/>
          <a:ea typeface="+mn-ea"/>
          <a:cs typeface="+mn-cs"/>
        </a:defRPr>
      </a:lvl7pPr>
      <a:lvl8pPr marL="3428851" indent="-228591" algn="l" defTabSz="914360" rtl="0" eaLnBrk="1" latinLnBrk="0" hangingPunct="1">
        <a:lnSpc>
          <a:spcPct val="100000"/>
        </a:lnSpc>
        <a:spcBef>
          <a:spcPct val="20000"/>
        </a:spcBef>
        <a:spcAft>
          <a:spcPts val="601"/>
        </a:spcAft>
        <a:buClr>
          <a:schemeClr val="tx2"/>
        </a:buClr>
        <a:buFont typeface="Arial" pitchFamily="34" charset="0"/>
        <a:buChar char="•"/>
        <a:defRPr sz="1800" kern="1200">
          <a:solidFill>
            <a:schemeClr val="tx1"/>
          </a:solidFill>
          <a:latin typeface="+mn-lt"/>
          <a:ea typeface="+mn-ea"/>
          <a:cs typeface="+mn-cs"/>
        </a:defRPr>
      </a:lvl8pPr>
      <a:lvl9pPr marL="3886031" indent="-228591" algn="l" defTabSz="914360" rtl="0" eaLnBrk="1" latinLnBrk="0" hangingPunct="1">
        <a:lnSpc>
          <a:spcPct val="100000"/>
        </a:lnSpc>
        <a:spcBef>
          <a:spcPct val="20000"/>
        </a:spcBef>
        <a:spcAft>
          <a:spcPts val="601"/>
        </a:spcAft>
        <a:buClr>
          <a:schemeClr val="tx2"/>
        </a:buClr>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20" algn="l" defTabSz="914360" rtl="0" eaLnBrk="1" latinLnBrk="0" hangingPunct="1">
        <a:defRPr sz="1800" kern="1200">
          <a:solidFill>
            <a:schemeClr val="tx1"/>
          </a:solidFill>
          <a:latin typeface="+mn-lt"/>
          <a:ea typeface="+mn-ea"/>
          <a:cs typeface="+mn-cs"/>
        </a:defRPr>
      </a:lvl5pPr>
      <a:lvl6pPr marL="2285900" algn="l" defTabSz="914360" rtl="0" eaLnBrk="1" latinLnBrk="0" hangingPunct="1">
        <a:defRPr sz="1800" kern="1200">
          <a:solidFill>
            <a:schemeClr val="tx1"/>
          </a:solidFill>
          <a:latin typeface="+mn-lt"/>
          <a:ea typeface="+mn-ea"/>
          <a:cs typeface="+mn-cs"/>
        </a:defRPr>
      </a:lvl6pPr>
      <a:lvl7pPr marL="2743080" algn="l" defTabSz="914360" rtl="0" eaLnBrk="1" latinLnBrk="0" hangingPunct="1">
        <a:defRPr sz="1800" kern="1200">
          <a:solidFill>
            <a:schemeClr val="tx1"/>
          </a:solidFill>
          <a:latin typeface="+mn-lt"/>
          <a:ea typeface="+mn-ea"/>
          <a:cs typeface="+mn-cs"/>
        </a:defRPr>
      </a:lvl7pPr>
      <a:lvl8pPr marL="3200260" algn="l" defTabSz="914360" rtl="0" eaLnBrk="1" latinLnBrk="0" hangingPunct="1">
        <a:defRPr sz="1800" kern="1200">
          <a:solidFill>
            <a:schemeClr val="tx1"/>
          </a:solidFill>
          <a:latin typeface="+mn-lt"/>
          <a:ea typeface="+mn-ea"/>
          <a:cs typeface="+mn-cs"/>
        </a:defRPr>
      </a:lvl8pPr>
      <a:lvl9pPr marL="3657440" algn="l" defTabSz="91436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politico.eu/author/laurens-cerulus/" TargetMode="External"/><Relationship Id="rId2" Type="http://schemas.openxmlformats.org/officeDocument/2006/relationships/hyperlink" Target="https://www.politico.eu/author/mark-scott/" TargetMode="External"/><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eff.org/cyberspace-independence" TargetMode="External"/><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doi.org/10.1093/idpl/ipx022"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267494"/>
            <a:ext cx="5044480" cy="2823777"/>
          </a:xfrm>
        </p:spPr>
        <p:txBody>
          <a:bodyPr/>
          <a:lstStyle/>
          <a:p>
            <a:r>
              <a:rPr lang="en-GB" dirty="0" smtClean="0"/>
              <a:t>Democracy</a:t>
            </a:r>
            <a:r>
              <a:rPr lang="en-GB" dirty="0"/>
              <a:t>, human rights, and the rule of law by design for artificial </a:t>
            </a:r>
            <a:r>
              <a:rPr lang="en-GB" sz="2800" dirty="0"/>
              <a:t>intelligence</a:t>
            </a:r>
            <a:r>
              <a:rPr lang="en-GB" sz="2000" b="1" dirty="0"/>
              <a:t/>
            </a:r>
            <a:br>
              <a:rPr lang="en-GB" sz="2000" b="1" dirty="0"/>
            </a:br>
            <a:r>
              <a:rPr lang="de-DE" sz="2000" dirty="0" smtClean="0"/>
              <a:t/>
            </a:r>
            <a:br>
              <a:rPr lang="de-DE" sz="2000" dirty="0" smtClean="0"/>
            </a:br>
            <a:r>
              <a:rPr lang="de-DE" sz="2000" dirty="0"/>
              <a:t>by Paul Nemitz , </a:t>
            </a:r>
            <a:r>
              <a:rPr lang="en-US" sz="2000" dirty="0"/>
              <a:t>Principal</a:t>
            </a:r>
            <a:r>
              <a:rPr lang="de-DE" sz="2000" dirty="0"/>
              <a:t> </a:t>
            </a:r>
            <a:r>
              <a:rPr lang="en-GB" sz="2000" dirty="0" smtClean="0"/>
              <a:t>Adviser,</a:t>
            </a:r>
            <a:r>
              <a:rPr lang="de-DE" sz="2000" dirty="0" smtClean="0"/>
              <a:t>  </a:t>
            </a:r>
            <a:r>
              <a:rPr lang="de-DE" sz="2000" dirty="0"/>
              <a:t>European Commission</a:t>
            </a:r>
            <a:endParaRPr lang="en-GB" sz="2000" dirty="0"/>
          </a:p>
        </p:txBody>
      </p:sp>
      <p:sp>
        <p:nvSpPr>
          <p:cNvPr id="5" name="TextBox 4"/>
          <p:cNvSpPr txBox="1"/>
          <p:nvPr/>
        </p:nvSpPr>
        <p:spPr>
          <a:xfrm>
            <a:off x="107504" y="4371950"/>
            <a:ext cx="3600400" cy="707884"/>
          </a:xfrm>
          <a:prstGeom prst="rect">
            <a:avLst/>
          </a:prstGeom>
          <a:noFill/>
        </p:spPr>
        <p:txBody>
          <a:bodyPr wrap="square" lIns="91436" tIns="45719" rIns="91436" bIns="45719" rtlCol="0">
            <a:spAutoFit/>
          </a:bodyPr>
          <a:lstStyle/>
          <a:p>
            <a:r>
              <a:rPr lang="de-DE" sz="2000" b="0" dirty="0">
                <a:solidFill>
                  <a:schemeClr val="tx1"/>
                </a:solidFill>
                <a:latin typeface="Calibri Light" panose="020F0302020204030204" pitchFamily="34" charset="0"/>
              </a:rPr>
              <a:t>@paulnemitz </a:t>
            </a:r>
          </a:p>
          <a:p>
            <a:r>
              <a:rPr lang="de-DE" sz="2000" b="0" dirty="0">
                <a:solidFill>
                  <a:schemeClr val="tx1"/>
                </a:solidFill>
                <a:latin typeface="Calibri Light" panose="020F0302020204030204" pitchFamily="34" charset="0"/>
              </a:rPr>
              <a:t> </a:t>
            </a:r>
            <a:r>
              <a:rPr lang="en-GB" sz="2000" b="0" dirty="0">
                <a:solidFill>
                  <a:schemeClr val="tx1"/>
                </a:solidFill>
                <a:latin typeface="Calibri Light" panose="020F0302020204030204" pitchFamily="34" charset="0"/>
              </a:rPr>
              <a:t>#AI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1470"/>
            <a:ext cx="2380506" cy="4225399"/>
          </a:xfrm>
          <a:prstGeom prst="rect">
            <a:avLst/>
          </a:prstGeom>
        </p:spPr>
      </p:pic>
    </p:spTree>
    <p:extLst>
      <p:ext uri="{BB962C8B-B14F-4D97-AF65-F5344CB8AC3E}">
        <p14:creationId xmlns:p14="http://schemas.microsoft.com/office/powerpoint/2010/main" val="3263652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39725"/>
            <a:ext cx="8229600" cy="701675"/>
          </a:xfrm>
        </p:spPr>
        <p:txBody>
          <a:bodyPr/>
          <a:lstStyle/>
          <a:p>
            <a:r>
              <a:rPr lang="de-DE" dirty="0" smtClean="0"/>
              <a:t>Draft AI Ethics guidelines</a:t>
            </a:r>
            <a:endParaRPr lang="en-GB" dirty="0"/>
          </a:p>
        </p:txBody>
      </p:sp>
      <p:sp>
        <p:nvSpPr>
          <p:cNvPr id="3" name="Content Placeholder 2"/>
          <p:cNvSpPr>
            <a:spLocks noGrp="1"/>
          </p:cNvSpPr>
          <p:nvPr>
            <p:ph idx="4294967295"/>
          </p:nvPr>
        </p:nvSpPr>
        <p:spPr>
          <a:xfrm>
            <a:off x="539552" y="1131590"/>
            <a:ext cx="8229600" cy="3300412"/>
          </a:xfrm>
          <a:ln>
            <a:solidFill>
              <a:schemeClr val="tx2"/>
            </a:solidFill>
          </a:ln>
        </p:spPr>
        <p:txBody>
          <a:bodyPr>
            <a:normAutofit/>
          </a:bodyPr>
          <a:lstStyle/>
          <a:p>
            <a:r>
              <a:rPr lang="de-DE" sz="2400" dirty="0" smtClean="0"/>
              <a:t>Impact on fundamental rights:</a:t>
            </a:r>
          </a:p>
          <a:p>
            <a:pPr lvl="1"/>
            <a:r>
              <a:rPr lang="de-DE" sz="2400" dirty="0" smtClean="0"/>
              <a:t>Privacy</a:t>
            </a:r>
          </a:p>
          <a:p>
            <a:pPr lvl="1"/>
            <a:r>
              <a:rPr lang="de-DE" sz="2400" dirty="0" smtClean="0"/>
              <a:t>Dignity</a:t>
            </a:r>
          </a:p>
          <a:p>
            <a:pPr lvl="1"/>
            <a:r>
              <a:rPr lang="de-DE" sz="2400" dirty="0" smtClean="0"/>
              <a:t>Consumer protection</a:t>
            </a:r>
          </a:p>
          <a:p>
            <a:pPr lvl="1"/>
            <a:r>
              <a:rPr lang="de-DE" sz="2400" dirty="0" smtClean="0"/>
              <a:t>Non-discrimination</a:t>
            </a:r>
            <a:endParaRPr lang="en-GB" sz="2400" dirty="0"/>
          </a:p>
        </p:txBody>
      </p:sp>
      <p:sp>
        <p:nvSpPr>
          <p:cNvPr id="4" name="Footer Placeholder 4"/>
          <p:cNvSpPr>
            <a:spLocks noGrp="1"/>
          </p:cNvSpPr>
          <p:nvPr>
            <p:ph type="ftr" sz="quarter" idx="11"/>
          </p:nvPr>
        </p:nvSpPr>
        <p:spPr>
          <a:xfrm>
            <a:off x="467544" y="4731990"/>
            <a:ext cx="7994847" cy="273845"/>
          </a:xfrm>
        </p:spPr>
        <p:txBody>
          <a:bodyPr/>
          <a:lstStyle/>
          <a:p>
            <a:r>
              <a:rPr lang="en-GB" sz="900" b="0" dirty="0">
                <a:latin typeface="+mn-lt"/>
              </a:rPr>
              <a:t>COMMUNICATION FROM THE COMMISSION TO THE EUROPEAN </a:t>
            </a:r>
            <a:r>
              <a:rPr lang="en-GB" sz="900" b="0" dirty="0" smtClean="0">
                <a:latin typeface="+mn-lt"/>
              </a:rPr>
              <a:t>PARLIAMENT</a:t>
            </a:r>
            <a:r>
              <a:rPr lang="en-GB" sz="900" b="0" dirty="0">
                <a:latin typeface="+mn-lt"/>
              </a:rPr>
              <a:t>, THE EUROPEAN COUNCIL, THE COUNCIL, THE EUROPEAN ECONOMIC AND SOCIAL COMMITTEE AND THE COMMITTEE OF THE REGIONS Artificial Intelligence for Europe {SWD(2018) 137 final}, April 25 2018</a:t>
            </a:r>
          </a:p>
        </p:txBody>
      </p:sp>
    </p:spTree>
    <p:extLst>
      <p:ext uri="{BB962C8B-B14F-4D97-AF65-F5344CB8AC3E}">
        <p14:creationId xmlns:p14="http://schemas.microsoft.com/office/powerpoint/2010/main" val="4082211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163"/>
            <a:ext cx="8229600" cy="703262"/>
          </a:xfrm>
        </p:spPr>
        <p:txBody>
          <a:bodyPr/>
          <a:lstStyle/>
          <a:p>
            <a:r>
              <a:rPr lang="de-DE" dirty="0" smtClean="0"/>
              <a:t>Ethics guidelines will build on :</a:t>
            </a:r>
            <a:endParaRPr lang="en-GB" dirty="0"/>
          </a:p>
        </p:txBody>
      </p:sp>
      <p:sp>
        <p:nvSpPr>
          <p:cNvPr id="3" name="Content Placeholder 2"/>
          <p:cNvSpPr>
            <a:spLocks noGrp="1"/>
          </p:cNvSpPr>
          <p:nvPr>
            <p:ph idx="4294967295"/>
          </p:nvPr>
        </p:nvSpPr>
        <p:spPr>
          <a:xfrm>
            <a:off x="611560" y="1275606"/>
            <a:ext cx="8229600" cy="3024187"/>
          </a:xfrm>
          <a:ln>
            <a:solidFill>
              <a:schemeClr val="tx2"/>
            </a:solidFill>
          </a:ln>
        </p:spPr>
        <p:txBody>
          <a:bodyPr>
            <a:normAutofit fontScale="92500" lnSpcReduction="10000"/>
          </a:bodyPr>
          <a:lstStyle/>
          <a:p>
            <a:r>
              <a:rPr lang="en-GB" sz="2000" dirty="0" smtClean="0">
                <a:solidFill>
                  <a:srgbClr val="00B0F0"/>
                </a:solidFill>
              </a:rPr>
              <a:t>European </a:t>
            </a:r>
            <a:r>
              <a:rPr lang="en-GB" sz="2000" dirty="0">
                <a:solidFill>
                  <a:srgbClr val="00B0F0"/>
                </a:solidFill>
              </a:rPr>
              <a:t>Group on Ethics in Science and New Technologies </a:t>
            </a:r>
            <a:r>
              <a:rPr lang="en-GB" sz="2000" dirty="0" smtClean="0">
                <a:solidFill>
                  <a:srgbClr val="00B0F0"/>
                </a:solidFill>
              </a:rPr>
              <a:t>statement on AI</a:t>
            </a:r>
            <a:endParaRPr lang="en-GB" sz="2000" dirty="0">
              <a:solidFill>
                <a:srgbClr val="00B0F0"/>
              </a:solidFill>
            </a:endParaRPr>
          </a:p>
          <a:p>
            <a:r>
              <a:rPr lang="en-GB" sz="2000" dirty="0" smtClean="0"/>
              <a:t>other </a:t>
            </a:r>
            <a:r>
              <a:rPr lang="en-GB" sz="2000" dirty="0"/>
              <a:t>similar </a:t>
            </a:r>
            <a:r>
              <a:rPr lang="en-GB" sz="2000" dirty="0" smtClean="0"/>
              <a:t>efforts</a:t>
            </a:r>
            <a:r>
              <a:rPr lang="en-GB" sz="2000" dirty="0"/>
              <a:t> </a:t>
            </a:r>
            <a:r>
              <a:rPr lang="en-GB" sz="2000" dirty="0" smtClean="0"/>
              <a:t>- </a:t>
            </a:r>
            <a:r>
              <a:rPr lang="en-GB" sz="2000" dirty="0" smtClean="0">
                <a:solidFill>
                  <a:srgbClr val="92D050"/>
                </a:solidFill>
              </a:rPr>
              <a:t>Alan Wienfield's</a:t>
            </a:r>
            <a:r>
              <a:rPr lang="en-GB" sz="2000" dirty="0">
                <a:solidFill>
                  <a:srgbClr val="92D050"/>
                </a:solidFill>
              </a:rPr>
              <a:t> </a:t>
            </a:r>
            <a:r>
              <a:rPr lang="en-GB" sz="2000" dirty="0" smtClean="0">
                <a:solidFill>
                  <a:srgbClr val="92D050"/>
                </a:solidFill>
              </a:rPr>
              <a:t>list </a:t>
            </a:r>
            <a:r>
              <a:rPr lang="en-GB" sz="2000" dirty="0">
                <a:solidFill>
                  <a:srgbClr val="92D050"/>
                </a:solidFill>
              </a:rPr>
              <a:t>of </a:t>
            </a:r>
            <a:r>
              <a:rPr lang="en-GB" sz="2000" dirty="0" smtClean="0">
                <a:solidFill>
                  <a:srgbClr val="92D050"/>
                </a:solidFill>
              </a:rPr>
              <a:t>A</a:t>
            </a:r>
            <a:r>
              <a:rPr lang="en-GB" sz="2000" dirty="0">
                <a:solidFill>
                  <a:srgbClr val="92D050"/>
                </a:solidFill>
              </a:rPr>
              <a:t>I</a:t>
            </a:r>
            <a:r>
              <a:rPr lang="en-GB" sz="2000" dirty="0" smtClean="0">
                <a:solidFill>
                  <a:srgbClr val="92D050"/>
                </a:solidFill>
              </a:rPr>
              <a:t> ethics codes</a:t>
            </a:r>
            <a:endParaRPr lang="en-GB" sz="2000" dirty="0">
              <a:solidFill>
                <a:srgbClr val="92D050"/>
              </a:solidFill>
            </a:endParaRPr>
          </a:p>
          <a:p>
            <a:pPr marL="0" indent="0">
              <a:buNone/>
            </a:pPr>
            <a:r>
              <a:rPr lang="en-GB" sz="2000" dirty="0"/>
              <a:t>Companies, academic institutions, and other organisations from civil society bodies will be </a:t>
            </a:r>
            <a:r>
              <a:rPr lang="en-GB" sz="2000" b="1" dirty="0">
                <a:solidFill>
                  <a:srgbClr val="FF0000"/>
                </a:solidFill>
              </a:rPr>
              <a:t>invited to contribute</a:t>
            </a:r>
            <a:r>
              <a:rPr lang="en-GB" sz="2000" dirty="0"/>
              <a:t>.  </a:t>
            </a:r>
          </a:p>
          <a:p>
            <a:pPr marL="0" indent="0">
              <a:buNone/>
            </a:pPr>
            <a:r>
              <a:rPr lang="en-GB" sz="2000" dirty="0"/>
              <a:t>In parallel, the Commission will continue its work towards progress on ethics at international level. The European Commission's International Dialogue on Bioethics and Ethics in Science and New Technologies brings together the National Ethics Councils of EU Member States and of third countries, to work together on those matters of common concern. </a:t>
            </a:r>
          </a:p>
          <a:p>
            <a:endParaRPr lang="en-GB" dirty="0"/>
          </a:p>
        </p:txBody>
      </p:sp>
      <p:sp>
        <p:nvSpPr>
          <p:cNvPr id="4" name="Footer Placeholder 4"/>
          <p:cNvSpPr>
            <a:spLocks noGrp="1"/>
          </p:cNvSpPr>
          <p:nvPr>
            <p:ph type="ftr" sz="quarter" idx="11"/>
          </p:nvPr>
        </p:nvSpPr>
        <p:spPr>
          <a:xfrm>
            <a:off x="395536" y="4659982"/>
            <a:ext cx="7994847" cy="273845"/>
          </a:xfrm>
        </p:spPr>
        <p:txBody>
          <a:bodyPr/>
          <a:lstStyle/>
          <a:p>
            <a:r>
              <a:rPr lang="en-GB" sz="900" b="0" dirty="0">
                <a:latin typeface="+mn-lt"/>
              </a:rPr>
              <a:t>COMMUNICATION FROM THE COMMISSION TO THE EUROPEAN </a:t>
            </a:r>
            <a:r>
              <a:rPr lang="en-GB" sz="900" b="0" dirty="0" smtClean="0">
                <a:latin typeface="+mn-lt"/>
              </a:rPr>
              <a:t>PARLIAMENT</a:t>
            </a:r>
            <a:r>
              <a:rPr lang="en-GB" sz="900" b="0" dirty="0">
                <a:latin typeface="+mn-lt"/>
              </a:rPr>
              <a:t>, THE EUROPEAN COUNCIL, THE COUNCIL, THE EUROPEAN ECONOMIC AND SOCIAL COMMITTEE AND THE COMMITTEE OF THE REGIONS Artificial Intelligence for Europe {SWD(2018) 137 final}, April 25 2018</a:t>
            </a:r>
          </a:p>
        </p:txBody>
      </p:sp>
    </p:spTree>
    <p:extLst>
      <p:ext uri="{BB962C8B-B14F-4D97-AF65-F5344CB8AC3E}">
        <p14:creationId xmlns:p14="http://schemas.microsoft.com/office/powerpoint/2010/main" val="334628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695721"/>
            <a:ext cx="9144000" cy="1752057"/>
          </a:xfrm>
          <a:prstGeom prst="rect">
            <a:avLst/>
          </a:prstGeom>
        </p:spPr>
      </p:pic>
      <p:sp>
        <p:nvSpPr>
          <p:cNvPr id="7" name="Footer Placeholder 4"/>
          <p:cNvSpPr>
            <a:spLocks noGrp="1"/>
          </p:cNvSpPr>
          <p:nvPr>
            <p:ph type="ftr" sz="quarter" idx="11"/>
          </p:nvPr>
        </p:nvSpPr>
        <p:spPr>
          <a:xfrm>
            <a:off x="395536" y="4659982"/>
            <a:ext cx="7994847" cy="273845"/>
          </a:xfrm>
        </p:spPr>
        <p:txBody>
          <a:bodyPr/>
          <a:lstStyle/>
          <a:p>
            <a:r>
              <a:rPr lang="en-GB" sz="900" b="0" dirty="0">
                <a:latin typeface="+mn-lt"/>
              </a:rPr>
              <a:t>COMMUNICATION FROM THE COMMISSION TO THE EUROPEAN </a:t>
            </a:r>
            <a:r>
              <a:rPr lang="en-GB" sz="900" b="0" dirty="0" smtClean="0">
                <a:latin typeface="+mn-lt"/>
              </a:rPr>
              <a:t>PARLIAMENT</a:t>
            </a:r>
            <a:r>
              <a:rPr lang="en-GB" sz="900" b="0" dirty="0">
                <a:latin typeface="+mn-lt"/>
              </a:rPr>
              <a:t>, THE EUROPEAN COUNCIL, THE COUNCIL, THE EUROPEAN ECONOMIC AND SOCIAL COMMITTEE AND THE COMMITTEE OF THE REGIONS Artificial Intelligence for Europe {SWD(2018) 137 final}, April 25 2018</a:t>
            </a:r>
          </a:p>
        </p:txBody>
      </p:sp>
    </p:spTree>
    <p:extLst>
      <p:ext uri="{BB962C8B-B14F-4D97-AF65-F5344CB8AC3E}">
        <p14:creationId xmlns:p14="http://schemas.microsoft.com/office/powerpoint/2010/main" val="1231601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9502"/>
            <a:ext cx="7924801" cy="569219"/>
          </a:xfrm>
        </p:spPr>
        <p:txBody>
          <a:bodyPr/>
          <a:lstStyle/>
          <a:p>
            <a:pPr algn="ctr"/>
            <a:r>
              <a:rPr lang="de-DE" dirty="0" smtClean="0"/>
              <a:t>Safety</a:t>
            </a:r>
            <a:endParaRPr lang="en-GB" dirty="0"/>
          </a:p>
        </p:txBody>
      </p:sp>
      <p:sp>
        <p:nvSpPr>
          <p:cNvPr id="5" name="Footer Placeholder 4"/>
          <p:cNvSpPr>
            <a:spLocks noGrp="1"/>
          </p:cNvSpPr>
          <p:nvPr>
            <p:ph type="ftr" sz="quarter" idx="11"/>
          </p:nvPr>
        </p:nvSpPr>
        <p:spPr>
          <a:xfrm>
            <a:off x="609600" y="4767264"/>
            <a:ext cx="7994847" cy="273845"/>
          </a:xfrm>
        </p:spPr>
        <p:txBody>
          <a:bodyPr/>
          <a:lstStyle/>
          <a:p>
            <a:r>
              <a:rPr lang="en-GB" sz="900" b="0" dirty="0">
                <a:latin typeface="+mn-lt"/>
              </a:rPr>
              <a:t>COMMUNICATION FROM THE COMMISSION TO THE EUROPEAN </a:t>
            </a:r>
            <a:r>
              <a:rPr lang="en-GB" sz="900" b="0" dirty="0" smtClean="0">
                <a:latin typeface="+mn-lt"/>
              </a:rPr>
              <a:t>PARLIAMENT</a:t>
            </a:r>
            <a:r>
              <a:rPr lang="en-GB" sz="900" b="0" dirty="0">
                <a:latin typeface="+mn-lt"/>
              </a:rPr>
              <a:t>, THE EUROPEAN COUNCIL, THE COUNCIL, THE EUROPEAN ECONOMIC AND SOCIAL COMMITTEE AND THE COMMITTEE OF THE REGIONS Artificial Intelligence for Europe {SWD(2018) 137 final}, April 25 2018</a:t>
            </a:r>
          </a:p>
        </p:txBody>
      </p:sp>
      <p:sp>
        <p:nvSpPr>
          <p:cNvPr id="3" name="Content Placeholder 2"/>
          <p:cNvSpPr>
            <a:spLocks noGrp="1"/>
          </p:cNvSpPr>
          <p:nvPr>
            <p:ph idx="4294967295"/>
          </p:nvPr>
        </p:nvSpPr>
        <p:spPr>
          <a:xfrm>
            <a:off x="539552" y="987574"/>
            <a:ext cx="7560840" cy="3240360"/>
          </a:xfrm>
          <a:ln>
            <a:solidFill>
              <a:schemeClr val="tx2"/>
            </a:solidFill>
          </a:ln>
        </p:spPr>
        <p:txBody>
          <a:bodyPr>
            <a:normAutofit fontScale="70000" lnSpcReduction="20000"/>
          </a:bodyPr>
          <a:lstStyle/>
          <a:p>
            <a:pPr marL="0" indent="0">
              <a:buNone/>
            </a:pPr>
            <a:r>
              <a:rPr lang="en-GB" sz="2300" dirty="0" smtClean="0"/>
              <a:t>[…] Given </a:t>
            </a:r>
            <a:r>
              <a:rPr lang="en-GB" sz="2300" dirty="0"/>
              <a:t>AI's widespread uses, both horizontal and sectoral rules may need to be reviewed. </a:t>
            </a:r>
          </a:p>
          <a:p>
            <a:endParaRPr lang="en-GB" sz="2300" dirty="0"/>
          </a:p>
          <a:p>
            <a:pPr marL="0" indent="0">
              <a:buNone/>
            </a:pPr>
            <a:r>
              <a:rPr lang="en-GB" sz="2300" dirty="0"/>
              <a:t>The EU safety framework already addresses the intended use and foreseeable (mis)use of products when placed on the market. This has led to the development of a solid body of standards in the area of AI-enabled devices that is continuously being adapted in line with technological progress.. </a:t>
            </a:r>
          </a:p>
          <a:p>
            <a:pPr marL="0" indent="0">
              <a:buNone/>
            </a:pPr>
            <a:r>
              <a:rPr lang="en-GB" sz="2300" dirty="0"/>
              <a:t> </a:t>
            </a:r>
          </a:p>
          <a:p>
            <a:pPr marL="0" indent="0">
              <a:buNone/>
            </a:pPr>
            <a:r>
              <a:rPr lang="en-GB" sz="2300" dirty="0"/>
              <a:t>The further development and promotion of such safety standards and support in EU and international standardisation organisations will help enable European businesses to benefit from a competitive advantage, and increase consumer trust. Standards also cover interoperability, which is crucial for offering consumers greater choices and ensuring fair </a:t>
            </a:r>
            <a:r>
              <a:rPr lang="en-GB" sz="2300" dirty="0" smtClean="0"/>
              <a:t>competition. […]</a:t>
            </a:r>
            <a:endParaRPr lang="en-GB" sz="2300" dirty="0"/>
          </a:p>
          <a:p>
            <a:pPr marL="0" indent="0">
              <a:buNone/>
            </a:pPr>
            <a:endParaRPr lang="en-GB" dirty="0"/>
          </a:p>
        </p:txBody>
      </p:sp>
    </p:spTree>
    <p:extLst>
      <p:ext uri="{BB962C8B-B14F-4D97-AF65-F5344CB8AC3E}">
        <p14:creationId xmlns:p14="http://schemas.microsoft.com/office/powerpoint/2010/main" val="4200184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7494"/>
            <a:ext cx="7924801" cy="637578"/>
          </a:xfrm>
        </p:spPr>
        <p:txBody>
          <a:bodyPr/>
          <a:lstStyle/>
          <a:p>
            <a:pPr algn="ctr"/>
            <a:r>
              <a:rPr lang="de-DE" dirty="0" smtClean="0"/>
              <a:t>Alan WinField's List of Ethics Codes</a:t>
            </a:r>
            <a:endParaRPr lang="en-GB" dirty="0"/>
          </a:p>
        </p:txBody>
      </p:sp>
      <p:sp>
        <p:nvSpPr>
          <p:cNvPr id="3" name="Content Placeholder 2"/>
          <p:cNvSpPr>
            <a:spLocks noGrp="1"/>
          </p:cNvSpPr>
          <p:nvPr>
            <p:ph sz="quarter" idx="13"/>
          </p:nvPr>
        </p:nvSpPr>
        <p:spPr>
          <a:ln>
            <a:solidFill>
              <a:schemeClr val="tx2"/>
            </a:solidFill>
          </a:ln>
        </p:spPr>
        <p:txBody>
          <a:bodyPr>
            <a:normAutofit fontScale="77500" lnSpcReduction="20000"/>
          </a:bodyPr>
          <a:lstStyle/>
          <a:p>
            <a:r>
              <a:rPr lang="de-DE" dirty="0"/>
              <a:t>Asimov's three laws of Robotics (1950)</a:t>
            </a:r>
          </a:p>
          <a:p>
            <a:r>
              <a:rPr lang="de-DE" dirty="0"/>
              <a:t>Murphy and Wood's three laws of Responsible Robotics (2009)</a:t>
            </a:r>
          </a:p>
          <a:p>
            <a:r>
              <a:rPr lang="de-DE" dirty="0"/>
              <a:t>EPSRC Principles of Robotics (2010)</a:t>
            </a:r>
          </a:p>
          <a:p>
            <a:r>
              <a:rPr lang="de-DE" dirty="0"/>
              <a:t>Future of Life Institute Asilomar Principles for beneficial AI (Jan 2017)</a:t>
            </a:r>
          </a:p>
          <a:p>
            <a:r>
              <a:rPr lang="de-DE" dirty="0"/>
              <a:t>The ACM US Public Policy Council Principles for Algorithmic Transparency and Accountability (Jan 2017)</a:t>
            </a:r>
          </a:p>
          <a:p>
            <a:r>
              <a:rPr lang="de-DE" dirty="0"/>
              <a:t>Japanese Society for Artificial Intelligence (JSAI) Ethical Guidelines (Feb 2017)</a:t>
            </a:r>
          </a:p>
          <a:p>
            <a:r>
              <a:rPr lang="de-DE" dirty="0"/>
              <a:t>Draft Principles of the Future Society's Science, Law and Society Initiative (Oct 2017)</a:t>
            </a:r>
          </a:p>
          <a:p>
            <a:r>
              <a:rPr lang="de-DE" dirty="0"/>
              <a:t>Montréal Declaration for Responsible AI draft principles (Nov 2017)</a:t>
            </a:r>
          </a:p>
          <a:p>
            <a:r>
              <a:rPr lang="de-DE" dirty="0"/>
              <a:t>IEEE General Principles of Ethical Autonomous and Intelligent Systems (Dec 2017)</a:t>
            </a:r>
          </a:p>
          <a:p>
            <a:r>
              <a:rPr lang="de-DE" dirty="0"/>
              <a:t>UNI Global Union Top 10 Principles for Ethical AI (Dec 2017)</a:t>
            </a:r>
          </a:p>
          <a:p>
            <a:endParaRPr lang="en-GB" dirty="0"/>
          </a:p>
        </p:txBody>
      </p:sp>
      <p:sp>
        <p:nvSpPr>
          <p:cNvPr id="4" name="Footer Placeholder 3"/>
          <p:cNvSpPr>
            <a:spLocks noGrp="1"/>
          </p:cNvSpPr>
          <p:nvPr>
            <p:ph type="ftr" sz="quarter" idx="11"/>
          </p:nvPr>
        </p:nvSpPr>
        <p:spPr>
          <a:xfrm>
            <a:off x="609600" y="4767264"/>
            <a:ext cx="8066856" cy="273845"/>
          </a:xfrm>
        </p:spPr>
        <p:txBody>
          <a:bodyPr/>
          <a:lstStyle/>
          <a:p>
            <a:pPr>
              <a:defRPr/>
            </a:pPr>
            <a:r>
              <a:rPr lang="en-GB" b="0" dirty="0" smtClean="0">
                <a:latin typeface="+mn-lt"/>
              </a:rPr>
              <a:t>Alan Winfield`'s list of ethics codes for AI and Robotics: http://alanwinfield.blogspot.be/2017/12/a-round-up-of-robotics-and-ai-ethics.html</a:t>
            </a:r>
            <a:endParaRPr lang="en-GB" b="0" dirty="0">
              <a:latin typeface="+mn-lt"/>
            </a:endParaRPr>
          </a:p>
        </p:txBody>
      </p:sp>
    </p:spTree>
    <p:extLst>
      <p:ext uri="{BB962C8B-B14F-4D97-AF65-F5344CB8AC3E}">
        <p14:creationId xmlns:p14="http://schemas.microsoft.com/office/powerpoint/2010/main" val="3280271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807227" y="351693"/>
            <a:ext cx="7437182" cy="4524313"/>
          </a:xfrm>
          <a:prstGeom prst="rect">
            <a:avLst/>
          </a:prstGeom>
          <a:noFill/>
          <a:ln>
            <a:solidFill>
              <a:schemeClr val="tx2"/>
            </a:solidFill>
          </a:ln>
        </p:spPr>
        <p:txBody>
          <a:bodyPr wrap="square" lIns="91436" tIns="45719" rIns="91436" bIns="45719" rtlCol="0">
            <a:spAutoFit/>
          </a:bodyPr>
          <a:lstStyle/>
          <a:p>
            <a:pPr algn="ctr"/>
            <a:r>
              <a:rPr lang="de-DE" sz="4800" b="0" dirty="0">
                <a:solidFill>
                  <a:schemeClr val="tx1"/>
                </a:solidFill>
                <a:latin typeface="+mn-lt"/>
              </a:rPr>
              <a:t>European Group on Ethics in Science and New Technology (EGE) Statement on Artificial Intelligence, Robotics and "Autonomous" systems </a:t>
            </a:r>
          </a:p>
          <a:p>
            <a:pPr algn="ctr"/>
            <a:r>
              <a:rPr lang="de-DE" sz="4800" b="0" dirty="0">
                <a:solidFill>
                  <a:schemeClr val="tx1"/>
                </a:solidFill>
                <a:latin typeface="+mn-lt"/>
              </a:rPr>
              <a:t>(9 March 2018)</a:t>
            </a:r>
            <a:endParaRPr lang="en-GB" sz="4800" b="0" dirty="0">
              <a:solidFill>
                <a:schemeClr val="tx1"/>
              </a:solidFill>
              <a:latin typeface="+mn-lt"/>
            </a:endParaRPr>
          </a:p>
        </p:txBody>
      </p:sp>
    </p:spTree>
    <p:extLst>
      <p:ext uri="{BB962C8B-B14F-4D97-AF65-F5344CB8AC3E}">
        <p14:creationId xmlns:p14="http://schemas.microsoft.com/office/powerpoint/2010/main" val="147462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07504" y="1017479"/>
            <a:ext cx="8856984" cy="4585871"/>
          </a:xfrm>
          <a:prstGeom prst="rect">
            <a:avLst/>
          </a:prstGeom>
        </p:spPr>
        <p:txBody>
          <a:bodyPr wrap="square">
            <a:spAutoFit/>
          </a:bodyPr>
          <a:lstStyle/>
          <a:p>
            <a:r>
              <a:rPr lang="en-GB" sz="3600" b="0" cap="all" spc="50" dirty="0" smtClean="0">
                <a:solidFill>
                  <a:srgbClr val="FF0000"/>
                </a:solidFill>
                <a:latin typeface="Arial Narrow"/>
                <a:ea typeface="+mj-ea"/>
                <a:cs typeface="+mj-cs"/>
              </a:rPr>
              <a:t>Programmers –Implement ! </a:t>
            </a:r>
          </a:p>
          <a:p>
            <a:endParaRPr lang="en-GB" sz="3600" b="0" cap="all" spc="50" dirty="0">
              <a:solidFill>
                <a:srgbClr val="FF0000"/>
              </a:solidFill>
              <a:latin typeface="Arial Narrow"/>
              <a:ea typeface="+mj-ea"/>
              <a:cs typeface="+mj-cs"/>
            </a:endParaRPr>
          </a:p>
          <a:p>
            <a:r>
              <a:rPr lang="en-GB" sz="3600" b="0" cap="all" spc="50" dirty="0" smtClean="0">
                <a:solidFill>
                  <a:srgbClr val="92D050"/>
                </a:solidFill>
                <a:latin typeface="Arial Narrow"/>
                <a:ea typeface="+mj-ea"/>
                <a:cs typeface="+mj-cs"/>
              </a:rPr>
              <a:t>Democracy</a:t>
            </a:r>
            <a:r>
              <a:rPr lang="en-GB" sz="3600" b="0" cap="all" spc="50" dirty="0">
                <a:solidFill>
                  <a:srgbClr val="FFFFFF"/>
                </a:solidFill>
                <a:latin typeface="Arial Narrow"/>
                <a:ea typeface="+mj-ea"/>
                <a:cs typeface="+mj-cs"/>
              </a:rPr>
              <a:t>, </a:t>
            </a:r>
            <a:r>
              <a:rPr lang="en-GB" sz="3600" b="0" cap="all" spc="50" dirty="0">
                <a:solidFill>
                  <a:srgbClr val="00B050"/>
                </a:solidFill>
                <a:latin typeface="Arial Narrow"/>
                <a:ea typeface="+mj-ea"/>
                <a:cs typeface="+mj-cs"/>
              </a:rPr>
              <a:t>human rights</a:t>
            </a:r>
            <a:r>
              <a:rPr lang="en-GB" sz="3600" b="0" cap="all" spc="50" dirty="0">
                <a:solidFill>
                  <a:srgbClr val="FFFFFF"/>
                </a:solidFill>
                <a:latin typeface="Arial Narrow"/>
                <a:ea typeface="+mj-ea"/>
                <a:cs typeface="+mj-cs"/>
              </a:rPr>
              <a:t>, and the </a:t>
            </a:r>
            <a:r>
              <a:rPr lang="en-GB" sz="3600" b="0" cap="all" spc="50" dirty="0">
                <a:solidFill>
                  <a:srgbClr val="009FBA"/>
                </a:solidFill>
                <a:latin typeface="Arial Narrow"/>
                <a:ea typeface="+mj-ea"/>
                <a:cs typeface="+mj-cs"/>
              </a:rPr>
              <a:t>rule of law </a:t>
            </a:r>
            <a:endParaRPr lang="en-GB" sz="3600" b="0" cap="all" spc="50" dirty="0" smtClean="0">
              <a:solidFill>
                <a:srgbClr val="009FBA"/>
              </a:solidFill>
              <a:latin typeface="Arial Narrow"/>
              <a:ea typeface="+mj-ea"/>
              <a:cs typeface="+mj-cs"/>
            </a:endParaRPr>
          </a:p>
          <a:p>
            <a:endParaRPr lang="en-GB" sz="3600" b="0" cap="all" spc="50" dirty="0">
              <a:solidFill>
                <a:srgbClr val="009FBA"/>
              </a:solidFill>
              <a:latin typeface="Arial Narrow"/>
              <a:ea typeface="+mj-ea"/>
              <a:cs typeface="+mj-cs"/>
            </a:endParaRPr>
          </a:p>
          <a:p>
            <a:r>
              <a:rPr lang="en-GB" sz="3600" b="0" cap="all" spc="50" dirty="0" smtClean="0">
                <a:solidFill>
                  <a:srgbClr val="FF0000"/>
                </a:solidFill>
                <a:latin typeface="Arial Narrow"/>
                <a:ea typeface="+mj-ea"/>
                <a:cs typeface="+mj-cs"/>
              </a:rPr>
              <a:t>by </a:t>
            </a:r>
            <a:r>
              <a:rPr lang="en-GB" sz="3600" b="0" cap="all" spc="50" dirty="0">
                <a:solidFill>
                  <a:srgbClr val="FF0000"/>
                </a:solidFill>
                <a:latin typeface="Arial Narrow"/>
                <a:ea typeface="+mj-ea"/>
                <a:cs typeface="+mj-cs"/>
              </a:rPr>
              <a:t>design</a:t>
            </a:r>
            <a:r>
              <a:rPr lang="en-GB" sz="3600" b="0" cap="all" spc="50" dirty="0">
                <a:solidFill>
                  <a:srgbClr val="FFFFFF"/>
                </a:solidFill>
                <a:latin typeface="Arial Narrow"/>
                <a:ea typeface="+mj-ea"/>
                <a:cs typeface="+mj-cs"/>
              </a:rPr>
              <a:t> </a:t>
            </a:r>
            <a:r>
              <a:rPr lang="en-GB" sz="3600" b="0" cap="all" spc="50" dirty="0" smtClean="0">
                <a:solidFill>
                  <a:srgbClr val="FFFFFF"/>
                </a:solidFill>
                <a:latin typeface="Arial Narrow"/>
                <a:ea typeface="+mj-ea"/>
                <a:cs typeface="+mj-cs"/>
              </a:rPr>
              <a:t>in </a:t>
            </a:r>
            <a:r>
              <a:rPr lang="en-GB" sz="3600" b="0" cap="all" spc="50" dirty="0">
                <a:solidFill>
                  <a:srgbClr val="FFFFFF"/>
                </a:solidFill>
                <a:latin typeface="Arial Narrow"/>
                <a:ea typeface="+mj-ea"/>
                <a:cs typeface="+mj-cs"/>
              </a:rPr>
              <a:t>artificial intelligence</a:t>
            </a:r>
            <a:r>
              <a:rPr lang="en-GB" sz="2000" cap="all" spc="50" dirty="0">
                <a:solidFill>
                  <a:srgbClr val="FFFFFF"/>
                </a:solidFill>
                <a:latin typeface="Arial Narrow"/>
                <a:ea typeface="+mj-ea"/>
                <a:cs typeface="+mj-cs"/>
              </a:rPr>
              <a:t/>
            </a:r>
            <a:br>
              <a:rPr lang="en-GB" sz="2000" cap="all" spc="50" dirty="0">
                <a:solidFill>
                  <a:srgbClr val="FFFFFF"/>
                </a:solidFill>
                <a:latin typeface="Arial Narrow"/>
                <a:ea typeface="+mj-ea"/>
                <a:cs typeface="+mj-cs"/>
              </a:rPr>
            </a:br>
            <a:endParaRPr lang="en-GB" dirty="0"/>
          </a:p>
        </p:txBody>
      </p:sp>
    </p:spTree>
    <p:extLst>
      <p:ext uri="{BB962C8B-B14F-4D97-AF65-F5344CB8AC3E}">
        <p14:creationId xmlns:p14="http://schemas.microsoft.com/office/powerpoint/2010/main" val="3957117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31640" y="1851670"/>
            <a:ext cx="6288362" cy="2592287"/>
          </a:xfrm>
        </p:spPr>
        <p:txBody>
          <a:bodyPr>
            <a:noAutofit/>
          </a:bodyPr>
          <a:lstStyle/>
          <a:p>
            <a:r>
              <a:rPr lang="de-DE" sz="3600" dirty="0" smtClean="0"/>
              <a:t>…..AI WILL HAVE TO BE CHECKED LIKE A LAW</a:t>
            </a:r>
          </a:p>
          <a:p>
            <a:pPr marL="285750" indent="-285750">
              <a:buFontTx/>
              <a:buChar char="-"/>
            </a:pPr>
            <a:r>
              <a:rPr lang="de-DE" sz="3600" dirty="0" smtClean="0"/>
              <a:t>In a Democratic Process</a:t>
            </a:r>
          </a:p>
          <a:p>
            <a:pPr marL="285750" indent="-285750">
              <a:buFontTx/>
              <a:buChar char="-"/>
            </a:pPr>
            <a:r>
              <a:rPr lang="de-DE" sz="3600" dirty="0" smtClean="0"/>
              <a:t>-Against Higher Law</a:t>
            </a:r>
            <a:endParaRPr lang="en-GB" sz="3600" dirty="0"/>
          </a:p>
        </p:txBody>
      </p:sp>
      <p:sp>
        <p:nvSpPr>
          <p:cNvPr id="3" name="Title 2"/>
          <p:cNvSpPr>
            <a:spLocks noGrp="1"/>
          </p:cNvSpPr>
          <p:nvPr>
            <p:ph type="ctrTitle"/>
          </p:nvPr>
        </p:nvSpPr>
        <p:spPr>
          <a:xfrm>
            <a:off x="685800" y="195487"/>
            <a:ext cx="7772400" cy="1224135"/>
          </a:xfrm>
        </p:spPr>
        <p:txBody>
          <a:bodyPr/>
          <a:lstStyle/>
          <a:p>
            <a:r>
              <a:rPr lang="de-DE" dirty="0" smtClean="0"/>
              <a:t>IF AI SETS the RULES LIKE A LAW…..</a:t>
            </a:r>
            <a:endParaRPr lang="en-GB" dirty="0"/>
          </a:p>
        </p:txBody>
      </p:sp>
    </p:spTree>
    <p:extLst>
      <p:ext uri="{BB962C8B-B14F-4D97-AF65-F5344CB8AC3E}">
        <p14:creationId xmlns:p14="http://schemas.microsoft.com/office/powerpoint/2010/main" val="2542223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1" y="2139703"/>
            <a:ext cx="6400801" cy="2664296"/>
          </a:xfrm>
        </p:spPr>
        <p:txBody>
          <a:bodyPr>
            <a:noAutofit/>
          </a:bodyPr>
          <a:lstStyle/>
          <a:p>
            <a:r>
              <a:rPr lang="de-DE" sz="4000" dirty="0" smtClean="0"/>
              <a:t>No action which is illegal if committed by a human can be legal if committed by AI</a:t>
            </a:r>
            <a:endParaRPr lang="en-GB" sz="4000" dirty="0"/>
          </a:p>
        </p:txBody>
      </p:sp>
      <p:sp>
        <p:nvSpPr>
          <p:cNvPr id="3" name="Title 2"/>
          <p:cNvSpPr>
            <a:spLocks noGrp="1"/>
          </p:cNvSpPr>
          <p:nvPr>
            <p:ph type="ctrTitle"/>
          </p:nvPr>
        </p:nvSpPr>
        <p:spPr>
          <a:xfrm>
            <a:off x="755576" y="771551"/>
            <a:ext cx="7702624" cy="1080119"/>
          </a:xfrm>
        </p:spPr>
        <p:txBody>
          <a:bodyPr/>
          <a:lstStyle/>
          <a:p>
            <a:r>
              <a:rPr lang="de-DE" sz="4400" dirty="0" smtClean="0"/>
              <a:t>Rule of Law v. Rule of AI</a:t>
            </a:r>
            <a:endParaRPr lang="en-GB" sz="4400" dirty="0"/>
          </a:p>
        </p:txBody>
      </p:sp>
    </p:spTree>
    <p:extLst>
      <p:ext uri="{BB962C8B-B14F-4D97-AF65-F5344CB8AC3E}">
        <p14:creationId xmlns:p14="http://schemas.microsoft.com/office/powerpoint/2010/main" val="1555484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195486"/>
            <a:ext cx="7924800" cy="996950"/>
          </a:xfrm>
        </p:spPr>
        <p:txBody>
          <a:bodyPr/>
          <a:lstStyle/>
          <a:p>
            <a:r>
              <a:rPr lang="de-DE" sz="3600" dirty="0" smtClean="0"/>
              <a:t>Google: It's not us, it is the Algorithm</a:t>
            </a:r>
            <a:endParaRPr lang="en-GB" sz="3600" dirty="0"/>
          </a:p>
        </p:txBody>
      </p:sp>
      <p:sp>
        <p:nvSpPr>
          <p:cNvPr id="3" name="Content Placeholder 2"/>
          <p:cNvSpPr>
            <a:spLocks noGrp="1"/>
          </p:cNvSpPr>
          <p:nvPr>
            <p:ph sz="quarter" idx="4294967295"/>
          </p:nvPr>
        </p:nvSpPr>
        <p:spPr>
          <a:xfrm>
            <a:off x="539552" y="1203598"/>
            <a:ext cx="7924800" cy="3086100"/>
          </a:xfrm>
        </p:spPr>
        <p:txBody>
          <a:bodyPr>
            <a:normAutofit fontScale="92500" lnSpcReduction="20000"/>
          </a:bodyPr>
          <a:lstStyle/>
          <a:p>
            <a:endParaRPr lang="de-DE" sz="3200" dirty="0" smtClean="0"/>
          </a:p>
          <a:p>
            <a:r>
              <a:rPr lang="de-DE" sz="3200" dirty="0" smtClean="0"/>
              <a:t>Argument rejected by European Court of Justice in the Google Right to be forgotten Judgement</a:t>
            </a:r>
          </a:p>
          <a:p>
            <a:endParaRPr lang="de-DE" sz="3200" dirty="0" smtClean="0"/>
          </a:p>
          <a:p>
            <a:r>
              <a:rPr lang="de-DE" sz="3200" dirty="0" smtClean="0"/>
              <a:t>AI can neither lead to interrupt the chain of </a:t>
            </a:r>
            <a:r>
              <a:rPr lang="de-DE" sz="3200" dirty="0" smtClean="0">
                <a:solidFill>
                  <a:srgbClr val="92D050"/>
                </a:solidFill>
              </a:rPr>
              <a:t>responsibility</a:t>
            </a:r>
            <a:r>
              <a:rPr lang="de-DE" sz="3200" dirty="0" smtClean="0"/>
              <a:t> nor undermine </a:t>
            </a:r>
            <a:r>
              <a:rPr lang="de-DE" sz="3200" dirty="0" smtClean="0">
                <a:solidFill>
                  <a:srgbClr val="C00000"/>
                </a:solidFill>
              </a:rPr>
              <a:t>rights</a:t>
            </a:r>
            <a:r>
              <a:rPr lang="de-DE" sz="3200" dirty="0" smtClean="0"/>
              <a:t> of individuals</a:t>
            </a:r>
            <a:endParaRPr lang="de-DE" sz="3200" dirty="0"/>
          </a:p>
          <a:p>
            <a:endParaRPr lang="en-GB" dirty="0"/>
          </a:p>
        </p:txBody>
      </p:sp>
    </p:spTree>
    <p:extLst>
      <p:ext uri="{BB962C8B-B14F-4D97-AF65-F5344CB8AC3E}">
        <p14:creationId xmlns:p14="http://schemas.microsoft.com/office/powerpoint/2010/main" val="159561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006" b="7057"/>
          <a:stretch/>
        </p:blipFill>
        <p:spPr>
          <a:xfrm>
            <a:off x="395536" y="267494"/>
            <a:ext cx="8356922" cy="4226989"/>
          </a:xfrm>
          <a:prstGeom prst="rect">
            <a:avLst/>
          </a:prstGeom>
        </p:spPr>
      </p:pic>
      <p:sp>
        <p:nvSpPr>
          <p:cNvPr id="3" name="Footer Placeholder 2"/>
          <p:cNvSpPr>
            <a:spLocks noGrp="1"/>
          </p:cNvSpPr>
          <p:nvPr>
            <p:ph type="ftr" sz="quarter" idx="11"/>
          </p:nvPr>
        </p:nvSpPr>
        <p:spPr>
          <a:xfrm>
            <a:off x="107504" y="4767264"/>
            <a:ext cx="8640959" cy="273845"/>
          </a:xfrm>
        </p:spPr>
        <p:txBody>
          <a:bodyPr/>
          <a:lstStyle/>
          <a:p>
            <a:pPr>
              <a:defRPr/>
            </a:pPr>
            <a:r>
              <a:rPr lang="en-GB" sz="900" b="0" dirty="0" smtClean="0">
                <a:latin typeface="+mn-lt"/>
              </a:rPr>
              <a:t>Yahoo Finance, Facebook Inc., April 26 2018, https://finance.yahoo.com/quote/FB/chart?p=FB#eyJpbnRlcnZhbCI6ImRheSIsInBlcmlvZGljaXR5IjoxLCJjYW5kbGVXaWR0aCI6OS4zMiwidm9sdW1lVW5kZXJsYXkiOnRydWUsImFkaiI6dHJ1ZSwiY3Jvc3NoYWlyIjp0cnVlLCJjaGFydFR5cGUiOiJsaW5lIiwi</a:t>
            </a:r>
            <a:endParaRPr lang="en-GB" sz="900" b="0" dirty="0">
              <a:latin typeface="+mn-lt"/>
            </a:endParaRPr>
          </a:p>
        </p:txBody>
      </p:sp>
    </p:spTree>
    <p:extLst>
      <p:ext uri="{BB962C8B-B14F-4D97-AF65-F5344CB8AC3E}">
        <p14:creationId xmlns:p14="http://schemas.microsoft.com/office/powerpoint/2010/main" val="2188917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7494"/>
            <a:ext cx="8229600" cy="954498"/>
          </a:xfrm>
        </p:spPr>
        <p:txBody>
          <a:bodyPr/>
          <a:lstStyle/>
          <a:p>
            <a:pPr algn="ctr"/>
            <a:r>
              <a:rPr lang="de-DE" dirty="0"/>
              <a:t>"</a:t>
            </a:r>
            <a:r>
              <a:rPr lang="de-DE" dirty="0" smtClean="0"/>
              <a:t>by design" and "By Default" </a:t>
            </a:r>
            <a:br>
              <a:rPr lang="de-DE" dirty="0" smtClean="0"/>
            </a:br>
            <a:r>
              <a:rPr lang="de-DE" dirty="0" smtClean="0"/>
              <a:t>Art 25 §1 GDPR</a:t>
            </a:r>
            <a:endParaRPr lang="en-GB" dirty="0"/>
          </a:p>
        </p:txBody>
      </p:sp>
      <p:sp>
        <p:nvSpPr>
          <p:cNvPr id="4" name="Content Placeholder 3"/>
          <p:cNvSpPr>
            <a:spLocks noGrp="1"/>
          </p:cNvSpPr>
          <p:nvPr>
            <p:ph idx="1"/>
          </p:nvPr>
        </p:nvSpPr>
        <p:spPr>
          <a:xfrm>
            <a:off x="467544" y="1347614"/>
            <a:ext cx="8291264" cy="3240360"/>
          </a:xfrm>
          <a:ln>
            <a:solidFill>
              <a:schemeClr val="tx2"/>
            </a:solidFill>
          </a:ln>
        </p:spPr>
        <p:txBody>
          <a:bodyPr>
            <a:normAutofit fontScale="92500" lnSpcReduction="20000"/>
          </a:bodyPr>
          <a:lstStyle/>
          <a:p>
            <a:pPr marL="0" indent="0">
              <a:buNone/>
            </a:pPr>
            <a:endParaRPr lang="de-DE" dirty="0" smtClean="0"/>
          </a:p>
          <a:p>
            <a:pPr marL="0" indent="0">
              <a:buNone/>
            </a:pPr>
            <a:endParaRPr lang="de-DE" dirty="0"/>
          </a:p>
          <a:p>
            <a:pPr marL="0" indent="0">
              <a:buNone/>
            </a:pPr>
            <a:r>
              <a:rPr lang="de-DE" sz="4400" dirty="0" smtClean="0">
                <a:solidFill>
                  <a:srgbClr val="FF0000"/>
                </a:solidFill>
              </a:rPr>
              <a:t>FINES</a:t>
            </a:r>
            <a:r>
              <a:rPr lang="de-DE" sz="4400" dirty="0" smtClean="0"/>
              <a:t>: UP TO 2% – AND IN REPEAT CASE UP TO </a:t>
            </a:r>
            <a:r>
              <a:rPr lang="de-DE" sz="4400" dirty="0" smtClean="0">
                <a:solidFill>
                  <a:srgbClr val="FF0000"/>
                </a:solidFill>
              </a:rPr>
              <a:t>4%</a:t>
            </a:r>
            <a:r>
              <a:rPr lang="de-DE" sz="4400" dirty="0" smtClean="0"/>
              <a:t> - OF </a:t>
            </a:r>
            <a:r>
              <a:rPr lang="de-DE" sz="4400" dirty="0" smtClean="0">
                <a:solidFill>
                  <a:srgbClr val="92D050"/>
                </a:solidFill>
              </a:rPr>
              <a:t>WORLD TURNOVER</a:t>
            </a:r>
          </a:p>
          <a:p>
            <a:pPr marL="0" indent="0">
              <a:buNone/>
            </a:pPr>
            <a:r>
              <a:rPr lang="de-DE" sz="4400" dirty="0" smtClean="0"/>
              <a:t>ART 83 GDPR  </a:t>
            </a:r>
            <a:endParaRPr lang="en-GB" sz="4400" dirty="0"/>
          </a:p>
        </p:txBody>
      </p:sp>
    </p:spTree>
    <p:extLst>
      <p:ext uri="{BB962C8B-B14F-4D97-AF65-F5344CB8AC3E}">
        <p14:creationId xmlns:p14="http://schemas.microsoft.com/office/powerpoint/2010/main" val="2265890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de-DE" dirty="0" smtClean="0"/>
              <a:t>EU General Data Protection Regulation GDPR</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7312"/>
            <a:ext cx="9144000" cy="2508876"/>
          </a:xfrm>
          <a:prstGeom prst="rect">
            <a:avLst/>
          </a:prstGeom>
        </p:spPr>
      </p:pic>
    </p:spTree>
    <p:extLst>
      <p:ext uri="{BB962C8B-B14F-4D97-AF65-F5344CB8AC3E}">
        <p14:creationId xmlns:p14="http://schemas.microsoft.com/office/powerpoint/2010/main" val="533123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Art.22 GDPR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1590"/>
            <a:ext cx="9144000" cy="3119260"/>
          </a:xfrm>
          <a:prstGeom prst="rect">
            <a:avLst/>
          </a:prstGeom>
        </p:spPr>
      </p:pic>
    </p:spTree>
    <p:extLst>
      <p:ext uri="{BB962C8B-B14F-4D97-AF65-F5344CB8AC3E}">
        <p14:creationId xmlns:p14="http://schemas.microsoft.com/office/powerpoint/2010/main" val="1415160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GB" b="0" dirty="0" smtClean="0">
                <a:latin typeface="Calibri Light" panose="020F0302020204030204" pitchFamily="34" charset="0"/>
              </a:rPr>
              <a:t>Datanami, February 27th 2018</a:t>
            </a:r>
            <a:endParaRPr lang="en-GB" b="0" dirty="0">
              <a:latin typeface="Calibri Light" panose="020F0302020204030204" pitchFamily="34"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66837" y="228600"/>
            <a:ext cx="5869459" cy="4290898"/>
          </a:xfrm>
          <a:prstGeom prst="rect">
            <a:avLst/>
          </a:prstGeom>
        </p:spPr>
      </p:pic>
    </p:spTree>
    <p:extLst>
      <p:ext uri="{BB962C8B-B14F-4D97-AF65-F5344CB8AC3E}">
        <p14:creationId xmlns:p14="http://schemas.microsoft.com/office/powerpoint/2010/main" val="4170971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GB" b="0" dirty="0" smtClean="0">
                <a:latin typeface="Calibri Light" panose="020F0302020204030204" pitchFamily="34" charset="0"/>
              </a:rPr>
              <a:t>Tech Central, February 12th 2018</a:t>
            </a:r>
            <a:endParaRPr lang="en-GB" b="0" dirty="0">
              <a:latin typeface="Calibri Light" panose="020F0302020204030204" pitchFamily="34"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835696" y="234206"/>
            <a:ext cx="5040560" cy="4376752"/>
          </a:xfrm>
          <a:prstGeom prst="rect">
            <a:avLst/>
          </a:prstGeom>
        </p:spPr>
      </p:pic>
    </p:spTree>
    <p:extLst>
      <p:ext uri="{BB962C8B-B14F-4D97-AF65-F5344CB8AC3E}">
        <p14:creationId xmlns:p14="http://schemas.microsoft.com/office/powerpoint/2010/main" val="818658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GDPR in America 2016 – 2017: Adaptation to EU GDPR Standards a priority for US companies</a:t>
            </a:r>
          </a:p>
        </p:txBody>
      </p:sp>
      <p:sp>
        <p:nvSpPr>
          <p:cNvPr id="6" name="Footer Placeholder 5"/>
          <p:cNvSpPr>
            <a:spLocks noGrp="1"/>
          </p:cNvSpPr>
          <p:nvPr>
            <p:ph type="ftr" sz="quarter" idx="11"/>
          </p:nvPr>
        </p:nvSpPr>
        <p:spPr>
          <a:xfrm>
            <a:off x="302640" y="4515966"/>
            <a:ext cx="8210872" cy="273845"/>
          </a:xfrm>
        </p:spPr>
        <p:txBody>
          <a:bodyPr/>
          <a:lstStyle/>
          <a:p>
            <a:pPr>
              <a:defRPr/>
            </a:pPr>
            <a:r>
              <a:rPr lang="en-GB" b="0" dirty="0" smtClean="0">
                <a:latin typeface="+mn-lt"/>
              </a:rPr>
              <a:t>https://www.pwc.com/us/en/increasing-it-effectiveness/publications/assets/pwc-gdpr-series-pulse-survey.pdf</a:t>
            </a:r>
            <a:endParaRPr lang="en-GB" b="0"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6750"/>
            <a:ext cx="9144000" cy="1110000"/>
          </a:xfrm>
          <a:prstGeom prst="rect">
            <a:avLst/>
          </a:prstGeom>
        </p:spPr>
      </p:pic>
    </p:spTree>
    <p:extLst>
      <p:ext uri="{BB962C8B-B14F-4D97-AF65-F5344CB8AC3E}">
        <p14:creationId xmlns:p14="http://schemas.microsoft.com/office/powerpoint/2010/main" val="3326577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95486"/>
            <a:ext cx="7924801" cy="997619"/>
          </a:xfrm>
        </p:spPr>
        <p:txBody>
          <a:bodyPr/>
          <a:lstStyle/>
          <a:p>
            <a:r>
              <a:rPr lang="en-GB" sz="2800" dirty="0"/>
              <a:t>GDPR in America 2016 – 2017: Adaptation to EU GDPR Standards a priority for US companies</a:t>
            </a:r>
          </a:p>
        </p:txBody>
      </p:sp>
      <p:sp>
        <p:nvSpPr>
          <p:cNvPr id="5" name="Footer Placeholder 4"/>
          <p:cNvSpPr>
            <a:spLocks noGrp="1"/>
          </p:cNvSpPr>
          <p:nvPr>
            <p:ph type="ftr" sz="quarter" idx="11"/>
          </p:nvPr>
        </p:nvSpPr>
        <p:spPr>
          <a:xfrm>
            <a:off x="609600" y="4767264"/>
            <a:ext cx="7706816" cy="273845"/>
          </a:xfrm>
        </p:spPr>
        <p:txBody>
          <a:bodyPr/>
          <a:lstStyle/>
          <a:p>
            <a:pPr>
              <a:defRPr/>
            </a:pPr>
            <a:r>
              <a:rPr lang="en-GB" sz="900" b="0" dirty="0" smtClean="0">
                <a:latin typeface="+mn-lt"/>
              </a:rPr>
              <a:t>Emarketer, February 15 2018, https://www.emarketer.com/Chart/Professionals-North-America-Who-Prepared-General-Data-Protection-Regulation-GDPR-Nov-2017-of-respondents/216533</a:t>
            </a:r>
            <a:endParaRPr lang="en-GB" sz="900" b="0"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275606"/>
            <a:ext cx="3506452" cy="3087202"/>
          </a:xfrm>
          <a:prstGeom prst="rect">
            <a:avLst/>
          </a:prstGeom>
        </p:spPr>
      </p:pic>
    </p:spTree>
    <p:extLst>
      <p:ext uri="{BB962C8B-B14F-4D97-AF65-F5344CB8AC3E}">
        <p14:creationId xmlns:p14="http://schemas.microsoft.com/office/powerpoint/2010/main" val="2870046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GDPR on its way to a global standard 2016 - 2018 </a:t>
            </a:r>
            <a:endParaRPr lang="en-GB" b="1" dirty="0"/>
          </a:p>
        </p:txBody>
      </p:sp>
      <p:sp>
        <p:nvSpPr>
          <p:cNvPr id="5" name="Footer Placeholder 4"/>
          <p:cNvSpPr>
            <a:spLocks noGrp="1"/>
          </p:cNvSpPr>
          <p:nvPr>
            <p:ph type="ftr" sz="quarter" idx="11"/>
          </p:nvPr>
        </p:nvSpPr>
        <p:spPr>
          <a:xfrm>
            <a:off x="395536" y="4517143"/>
            <a:ext cx="7922840" cy="273845"/>
          </a:xfrm>
        </p:spPr>
        <p:txBody>
          <a:bodyPr/>
          <a:lstStyle/>
          <a:p>
            <a:pPr>
              <a:defRPr/>
            </a:pPr>
            <a:r>
              <a:rPr lang="en-GB" sz="900" b="0" dirty="0">
                <a:latin typeface="+mn-lt"/>
              </a:rPr>
              <a:t>IAPP; GDPR will set new standard for global privacy contracting, Oct. 28 2016, https://iapp.org/news/a/gdpr-will-set-new-standard-for-global-privacy-contracting/</a:t>
            </a:r>
          </a:p>
        </p:txBody>
      </p:sp>
      <p:sp>
        <p:nvSpPr>
          <p:cNvPr id="9" name="Footer Placeholder 4"/>
          <p:cNvSpPr txBox="1">
            <a:spLocks/>
          </p:cNvSpPr>
          <p:nvPr/>
        </p:nvSpPr>
        <p:spPr>
          <a:xfrm>
            <a:off x="382785" y="4787766"/>
            <a:ext cx="8362083" cy="273845"/>
          </a:xfrm>
          <a:prstGeom prst="rect">
            <a:avLst/>
          </a:prstGeom>
        </p:spPr>
        <p:txBody>
          <a:bodyPr vert="horz" lIns="91436" tIns="45719" rIns="91436" bIns="45719" rtlCol="0" anchor="ctr"/>
          <a:lstStyle>
            <a:defPPr>
              <a:defRPr lang="en-GB"/>
            </a:defPPr>
            <a:lvl1pPr algn="l" rtl="0" fontAlgn="base">
              <a:spcBef>
                <a:spcPct val="0"/>
              </a:spcBef>
              <a:spcAft>
                <a:spcPct val="0"/>
              </a:spcAft>
              <a:defRPr sz="1000" b="1" kern="1200" cap="all" spc="60" baseline="0">
                <a:solidFill>
                  <a:schemeClr val="tx1"/>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r>
              <a:rPr lang="en-GB" sz="900" b="0" dirty="0">
                <a:latin typeface="+mn-lt"/>
              </a:rPr>
              <a:t>Politico, Europe’s new data protection rules export privacy standards worldwide By </a:t>
            </a:r>
            <a:r>
              <a:rPr lang="en-GB" sz="900" b="0" dirty="0">
                <a:latin typeface="+mn-lt"/>
                <a:hlinkClick r:id="rId2"/>
              </a:rPr>
              <a:t>Mark Scott</a:t>
            </a:r>
            <a:r>
              <a:rPr lang="en-GB" sz="900" b="0" dirty="0">
                <a:latin typeface="+mn-lt"/>
              </a:rPr>
              <a:t> and </a:t>
            </a:r>
            <a:r>
              <a:rPr lang="en-GB" sz="900" b="0" dirty="0">
                <a:latin typeface="+mn-lt"/>
                <a:hlinkClick r:id="rId3"/>
              </a:rPr>
              <a:t>Laurens Cerulus</a:t>
            </a:r>
            <a:r>
              <a:rPr lang="en-GB" sz="900" b="0" dirty="0">
                <a:latin typeface="+mn-lt"/>
              </a:rPr>
              <a:t> </a:t>
            </a:r>
          </a:p>
          <a:p>
            <a:r>
              <a:rPr lang="en-GB" sz="900" b="0" dirty="0">
                <a:latin typeface="+mn-lt"/>
              </a:rPr>
              <a:t>1/31/18, https://www.politico.eu/article/europe-data-protection-privacy-standards-gdpr-general-protection-data-regulation/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043" y="1203598"/>
            <a:ext cx="7279566" cy="165493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42" y="3036656"/>
            <a:ext cx="7279567" cy="1410376"/>
          </a:xfrm>
          <a:prstGeom prst="rect">
            <a:avLst/>
          </a:prstGeom>
        </p:spPr>
      </p:pic>
    </p:spTree>
    <p:extLst>
      <p:ext uri="{BB962C8B-B14F-4D97-AF65-F5344CB8AC3E}">
        <p14:creationId xmlns:p14="http://schemas.microsoft.com/office/powerpoint/2010/main" val="560687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9502"/>
            <a:ext cx="8210871" cy="1069627"/>
          </a:xfrm>
        </p:spPr>
        <p:txBody>
          <a:bodyPr/>
          <a:lstStyle/>
          <a:p>
            <a:r>
              <a:rPr lang="it-IT" dirty="0" smtClean="0"/>
              <a:t>GDPR in America 2018 – Facebook – Cambridge </a:t>
            </a:r>
            <a:r>
              <a:rPr lang="it-IT" dirty="0"/>
              <a:t>Analytica desaster makes GDPR a global standard</a:t>
            </a:r>
            <a:endParaRPr lang="en-GB" dirty="0"/>
          </a:p>
        </p:txBody>
      </p:sp>
      <p:sp>
        <p:nvSpPr>
          <p:cNvPr id="7" name="Footer Placeholder 6"/>
          <p:cNvSpPr>
            <a:spLocks noGrp="1"/>
          </p:cNvSpPr>
          <p:nvPr>
            <p:ph type="ftr" sz="quarter" idx="11"/>
          </p:nvPr>
        </p:nvSpPr>
        <p:spPr>
          <a:xfrm>
            <a:off x="238498" y="4588339"/>
            <a:ext cx="8496944" cy="273845"/>
          </a:xfrm>
        </p:spPr>
        <p:txBody>
          <a:bodyPr/>
          <a:lstStyle/>
          <a:p>
            <a:pPr>
              <a:defRPr/>
            </a:pPr>
            <a:r>
              <a:rPr lang="en-GB" sz="900" b="0" dirty="0">
                <a:latin typeface="+mn-lt"/>
              </a:rPr>
              <a:t>Bank Info Security,, April 11 2018, https://www.bankinfosecurity.com/zuckerberg-house-hearing-a-10797</a:t>
            </a:r>
          </a:p>
        </p:txBody>
      </p:sp>
      <p:sp>
        <p:nvSpPr>
          <p:cNvPr id="9" name="Footer Placeholder 6"/>
          <p:cNvSpPr txBox="1">
            <a:spLocks/>
          </p:cNvSpPr>
          <p:nvPr/>
        </p:nvSpPr>
        <p:spPr>
          <a:xfrm>
            <a:off x="251520" y="4792285"/>
            <a:ext cx="8210872" cy="273845"/>
          </a:xfrm>
          <a:prstGeom prst="rect">
            <a:avLst/>
          </a:prstGeom>
        </p:spPr>
        <p:txBody>
          <a:bodyPr vert="horz" lIns="91436" tIns="45719" rIns="91436" bIns="45719" rtlCol="0" anchor="ctr"/>
          <a:lstStyle>
            <a:defPPr>
              <a:defRPr lang="en-GB"/>
            </a:defPPr>
            <a:lvl1pPr algn="l" rtl="0" fontAlgn="base">
              <a:spcBef>
                <a:spcPct val="0"/>
              </a:spcBef>
              <a:spcAft>
                <a:spcPct val="0"/>
              </a:spcAft>
              <a:defRPr sz="1000" b="1" kern="1200" cap="all" spc="60" baseline="0">
                <a:solidFill>
                  <a:schemeClr val="tx1"/>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defRPr/>
            </a:pPr>
            <a:r>
              <a:rPr lang="de-DE" sz="900" b="0" dirty="0">
                <a:latin typeface="+mn-lt"/>
              </a:rPr>
              <a:t>Tech Crunch, April  2018, https://techcrunch.com/2018/04/04/zuckerberg-gdpr/</a:t>
            </a:r>
            <a:endParaRPr lang="en-GB" sz="900" b="0"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785" y="1497856"/>
            <a:ext cx="7084342" cy="13693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85" y="3003798"/>
            <a:ext cx="7084342" cy="1343210"/>
          </a:xfrm>
          <a:prstGeom prst="rect">
            <a:avLst/>
          </a:prstGeom>
        </p:spPr>
      </p:pic>
    </p:spTree>
    <p:extLst>
      <p:ext uri="{BB962C8B-B14F-4D97-AF65-F5344CB8AC3E}">
        <p14:creationId xmlns:p14="http://schemas.microsoft.com/office/powerpoint/2010/main" val="925599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1" y="1707655"/>
            <a:ext cx="6400801" cy="3744416"/>
          </a:xfrm>
        </p:spPr>
        <p:txBody>
          <a:bodyPr>
            <a:noAutofit/>
          </a:bodyPr>
          <a:lstStyle/>
          <a:p>
            <a:r>
              <a:rPr lang="de-DE" sz="3200" b="1" dirty="0" smtClean="0">
                <a:solidFill>
                  <a:srgbClr val="92D050"/>
                </a:solidFill>
              </a:rPr>
              <a:t>GDPR</a:t>
            </a:r>
            <a:r>
              <a:rPr lang="de-DE" sz="3200" b="1" dirty="0" smtClean="0"/>
              <a:t> APPLIES TO ALL </a:t>
            </a:r>
            <a:r>
              <a:rPr lang="de-DE" sz="3200" b="1" dirty="0" smtClean="0">
                <a:solidFill>
                  <a:srgbClr val="FF0000"/>
                </a:solidFill>
              </a:rPr>
              <a:t>AI</a:t>
            </a:r>
            <a:r>
              <a:rPr lang="de-DE" sz="3200" b="1" dirty="0" smtClean="0"/>
              <a:t> WHICH PROCESSES PERSONAL DATA, THUS DATA WHICH </a:t>
            </a:r>
            <a:r>
              <a:rPr lang="de-DE" sz="3200" b="1" dirty="0" smtClean="0">
                <a:solidFill>
                  <a:srgbClr val="FF0000"/>
                </a:solidFill>
              </a:rPr>
              <a:t>IDENTIFIES A PERSON </a:t>
            </a:r>
            <a:r>
              <a:rPr lang="de-DE" sz="3200" b="1" dirty="0" smtClean="0"/>
              <a:t>OR MAKES IT </a:t>
            </a:r>
            <a:r>
              <a:rPr lang="de-DE" sz="3200" b="1" dirty="0" smtClean="0">
                <a:solidFill>
                  <a:srgbClr val="FF0000"/>
                </a:solidFill>
              </a:rPr>
              <a:t>POSSIBLE TO IDENTIFY A PERSON</a:t>
            </a:r>
            <a:r>
              <a:rPr lang="de-DE" sz="3200" b="1" dirty="0" smtClean="0"/>
              <a:t>.</a:t>
            </a:r>
          </a:p>
          <a:p>
            <a:r>
              <a:rPr lang="de-DE" sz="3200" b="1" dirty="0" smtClean="0">
                <a:solidFill>
                  <a:srgbClr val="99CCFF"/>
                </a:solidFill>
              </a:rPr>
              <a:t>THAT IS BIG !</a:t>
            </a:r>
            <a:endParaRPr lang="en-GB" sz="3200" b="1" dirty="0">
              <a:solidFill>
                <a:srgbClr val="99CCFF"/>
              </a:solidFill>
            </a:endParaRPr>
          </a:p>
        </p:txBody>
      </p:sp>
      <p:sp>
        <p:nvSpPr>
          <p:cNvPr id="3" name="Title 2"/>
          <p:cNvSpPr>
            <a:spLocks noGrp="1"/>
          </p:cNvSpPr>
          <p:nvPr>
            <p:ph type="ctrTitle"/>
          </p:nvPr>
        </p:nvSpPr>
        <p:spPr>
          <a:xfrm>
            <a:off x="611560" y="411510"/>
            <a:ext cx="7772400" cy="1102519"/>
          </a:xfrm>
        </p:spPr>
        <p:txBody>
          <a:bodyPr/>
          <a:lstStyle/>
          <a:p>
            <a:r>
              <a:rPr lang="de-DE" dirty="0" smtClean="0"/>
              <a:t>BIG NEWS: GDPR IS NOT ONLY ABOUT PRIVACY</a:t>
            </a:r>
            <a:endParaRPr lang="en-GB" dirty="0"/>
          </a:p>
        </p:txBody>
      </p:sp>
    </p:spTree>
    <p:extLst>
      <p:ext uri="{BB962C8B-B14F-4D97-AF65-F5344CB8AC3E}">
        <p14:creationId xmlns:p14="http://schemas.microsoft.com/office/powerpoint/2010/main" val="312967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95536" y="267494"/>
            <a:ext cx="8229600" cy="432197"/>
          </a:xfrm>
        </p:spPr>
        <p:txBody>
          <a:bodyPr/>
          <a:lstStyle/>
          <a:p>
            <a:pPr algn="ctr"/>
            <a:r>
              <a:rPr lang="de-DE" dirty="0" smtClean="0">
                <a:latin typeface="Calibri Light" panose="020F0302020204030204" pitchFamily="34" charset="0"/>
              </a:rPr>
              <a:t>The Geostrategy of Artificial Intelligence</a:t>
            </a:r>
            <a:endParaRPr lang="en-GB" dirty="0">
              <a:latin typeface="Calibri Light" panose="020F0302020204030204" pitchFamily="34" charset="0"/>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126516194"/>
              </p:ext>
            </p:extLst>
          </p:nvPr>
        </p:nvGraphicFramePr>
        <p:xfrm>
          <a:off x="395536" y="843558"/>
          <a:ext cx="8280152" cy="3568149"/>
        </p:xfrm>
        <a:graphic>
          <a:graphicData uri="http://schemas.openxmlformats.org/drawingml/2006/table">
            <a:tbl>
              <a:tblPr firstRow="1" bandRow="1">
                <a:tableStyleId>{5C22544A-7EE6-4342-B048-85BDC9FD1C3A}</a:tableStyleId>
              </a:tblPr>
              <a:tblGrid>
                <a:gridCol w="2070038"/>
                <a:gridCol w="2070038"/>
                <a:gridCol w="2070038"/>
                <a:gridCol w="2070038"/>
              </a:tblGrid>
              <a:tr h="882043">
                <a:tc>
                  <a:txBody>
                    <a:bodyPr/>
                    <a:lstStyle/>
                    <a:p>
                      <a:endParaRPr lang="en-GB" sz="1400" dirty="0"/>
                    </a:p>
                  </a:txBody>
                  <a:tcPr marT="34290" marB="34290">
                    <a:solidFill>
                      <a:schemeClr val="tx2"/>
                    </a:solidFill>
                  </a:tcPr>
                </a:tc>
                <a:tc>
                  <a:txBody>
                    <a:bodyPr/>
                    <a:lstStyle/>
                    <a:p>
                      <a:pPr algn="ctr"/>
                      <a:r>
                        <a:rPr lang="de-DE" sz="2400" b="0" dirty="0" smtClean="0">
                          <a:latin typeface="Calibri Light" panose="020F0302020204030204" pitchFamily="34" charset="0"/>
                        </a:rPr>
                        <a:t>U.S.A</a:t>
                      </a:r>
                      <a:endParaRPr lang="en-GB" sz="2400" b="0" dirty="0">
                        <a:latin typeface="Calibri Light" panose="020F0302020204030204" pitchFamily="34" charset="0"/>
                      </a:endParaRPr>
                    </a:p>
                  </a:txBody>
                  <a:tcPr marT="34290" marB="34290"/>
                </a:tc>
                <a:tc>
                  <a:txBody>
                    <a:bodyPr/>
                    <a:lstStyle/>
                    <a:p>
                      <a:pPr marL="0" algn="ctr" defTabSz="914400" rtl="0" eaLnBrk="1" latinLnBrk="0" hangingPunct="1"/>
                      <a:r>
                        <a:rPr lang="de-DE" sz="2400" b="0" kern="1200" dirty="0" smtClean="0">
                          <a:solidFill>
                            <a:schemeClr val="lt1"/>
                          </a:solidFill>
                          <a:latin typeface="Calibri Light" panose="020F0302020204030204" pitchFamily="34" charset="0"/>
                          <a:ea typeface="+mn-ea"/>
                          <a:cs typeface="+mn-cs"/>
                        </a:rPr>
                        <a:t>E.U.</a:t>
                      </a:r>
                      <a:endParaRPr lang="en-GB" sz="2400" b="0" kern="1200" dirty="0">
                        <a:solidFill>
                          <a:schemeClr val="lt1"/>
                        </a:solidFill>
                        <a:latin typeface="Calibri Light" panose="020F0302020204030204" pitchFamily="34" charset="0"/>
                        <a:ea typeface="+mn-ea"/>
                        <a:cs typeface="+mn-cs"/>
                      </a:endParaRPr>
                    </a:p>
                  </a:txBody>
                  <a:tcPr marT="34290" marB="34290"/>
                </a:tc>
                <a:tc>
                  <a:txBody>
                    <a:bodyPr/>
                    <a:lstStyle/>
                    <a:p>
                      <a:pPr algn="ctr"/>
                      <a:r>
                        <a:rPr lang="de-DE" sz="2400" b="0" kern="1200" dirty="0" smtClean="0">
                          <a:solidFill>
                            <a:schemeClr val="lt1"/>
                          </a:solidFill>
                          <a:latin typeface="Calibri Light" panose="020F0302020204030204" pitchFamily="34" charset="0"/>
                          <a:ea typeface="+mn-ea"/>
                          <a:cs typeface="+mn-cs"/>
                        </a:rPr>
                        <a:t>China</a:t>
                      </a:r>
                      <a:endParaRPr lang="en-GB" sz="2400" b="0" kern="1200" dirty="0">
                        <a:solidFill>
                          <a:schemeClr val="lt1"/>
                        </a:solidFill>
                        <a:latin typeface="Calibri Light" panose="020F0302020204030204" pitchFamily="34" charset="0"/>
                        <a:ea typeface="+mn-ea"/>
                        <a:cs typeface="+mn-cs"/>
                      </a:endParaRPr>
                    </a:p>
                  </a:txBody>
                  <a:tcPr marT="34290" marB="34290"/>
                </a:tc>
              </a:tr>
              <a:tr h="882043">
                <a:tc>
                  <a:txBody>
                    <a:bodyPr/>
                    <a:lstStyle/>
                    <a:p>
                      <a:r>
                        <a:rPr lang="de-DE" sz="1400" dirty="0" smtClean="0"/>
                        <a:t>MARKET SITUATION FOR MAJOR AI SYSTEM INTEGRATION</a:t>
                      </a:r>
                      <a:endParaRPr lang="en-GB" sz="1400" dirty="0"/>
                    </a:p>
                  </a:txBody>
                  <a:tcPr marT="34290" marB="34290"/>
                </a:tc>
                <a:tc>
                  <a:txBody>
                    <a:bodyPr/>
                    <a:lstStyle/>
                    <a:p>
                      <a:pPr algn="ctr"/>
                      <a:r>
                        <a:rPr lang="de-DE" sz="1400" dirty="0" smtClean="0"/>
                        <a:t>OLIGOPOLY</a:t>
                      </a:r>
                      <a:endParaRPr lang="en-GB" sz="1400" dirty="0"/>
                    </a:p>
                  </a:txBody>
                  <a:tcPr marT="34290" marB="34290"/>
                </a:tc>
                <a:tc>
                  <a:txBody>
                    <a:bodyPr/>
                    <a:lstStyle/>
                    <a:p>
                      <a:pPr algn="ctr"/>
                      <a:endParaRPr lang="en-GB" sz="1400" dirty="0"/>
                    </a:p>
                  </a:txBody>
                  <a:tcPr marT="34290" marB="34290"/>
                </a:tc>
                <a:tc>
                  <a:txBody>
                    <a:bodyPr/>
                    <a:lstStyle/>
                    <a:p>
                      <a:r>
                        <a:rPr lang="de-DE" sz="1400" dirty="0" smtClean="0"/>
                        <a:t>OLIGOPOLY</a:t>
                      </a:r>
                      <a:endParaRPr lang="en-GB" sz="1400" dirty="0"/>
                    </a:p>
                  </a:txBody>
                  <a:tcPr marT="34290" marB="34290"/>
                </a:tc>
              </a:tr>
              <a:tr h="882043">
                <a:tc>
                  <a:txBody>
                    <a:bodyPr/>
                    <a:lstStyle/>
                    <a:p>
                      <a:r>
                        <a:rPr lang="de-DE" sz="1400" dirty="0" smtClean="0"/>
                        <a:t>CONTROL OF PERSONAL DATA</a:t>
                      </a:r>
                      <a:endParaRPr lang="en-GB" sz="1400" dirty="0"/>
                    </a:p>
                  </a:txBody>
                  <a:tcPr marT="34290" marB="34290"/>
                </a:tc>
                <a:tc>
                  <a:txBody>
                    <a:bodyPr/>
                    <a:lstStyle/>
                    <a:p>
                      <a:pPr marL="0" algn="ctr" defTabSz="914400" rtl="0" eaLnBrk="1" latinLnBrk="0" hangingPunct="1"/>
                      <a:r>
                        <a:rPr lang="de-DE" sz="1400" kern="1200" dirty="0" smtClean="0">
                          <a:solidFill>
                            <a:schemeClr val="dk1"/>
                          </a:solidFill>
                          <a:latin typeface="+mn-lt"/>
                          <a:ea typeface="+mn-ea"/>
                          <a:cs typeface="+mn-cs"/>
                        </a:rPr>
                        <a:t>CORPORATE</a:t>
                      </a:r>
                      <a:endParaRPr lang="en-GB" sz="1400" kern="1200" dirty="0">
                        <a:solidFill>
                          <a:schemeClr val="dk1"/>
                        </a:solidFill>
                        <a:latin typeface="+mn-lt"/>
                        <a:ea typeface="+mn-ea"/>
                        <a:cs typeface="+mn-cs"/>
                      </a:endParaRPr>
                    </a:p>
                  </a:txBody>
                  <a:tcPr marT="34290" marB="34290"/>
                </a:tc>
                <a:tc>
                  <a:txBody>
                    <a:bodyPr/>
                    <a:lstStyle/>
                    <a:p>
                      <a:r>
                        <a:rPr lang="de-DE" sz="1400" dirty="0" smtClean="0"/>
                        <a:t>INDIVIDUAL</a:t>
                      </a:r>
                      <a:r>
                        <a:rPr lang="de-DE" sz="1400" baseline="0" dirty="0" smtClean="0"/>
                        <a:t>S </a:t>
                      </a:r>
                    </a:p>
                    <a:p>
                      <a:endParaRPr lang="de-DE" sz="1400" baseline="0" dirty="0" smtClean="0"/>
                    </a:p>
                    <a:p>
                      <a:r>
                        <a:rPr lang="de-DE" sz="1400" baseline="0" dirty="0" smtClean="0"/>
                        <a:t>BASED ON GDPR </a:t>
                      </a:r>
                      <a:endParaRPr lang="en-GB" sz="14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GOVERNMENT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CONTROLS PEOPLE THROUGH</a:t>
                      </a:r>
                      <a:r>
                        <a:rPr lang="de-DE" sz="1400" baseline="0" dirty="0" smtClean="0"/>
                        <a:t> SCORING</a:t>
                      </a:r>
                      <a:endParaRPr lang="en-GB" sz="1400" dirty="0"/>
                    </a:p>
                  </a:txBody>
                  <a:tcPr marT="34290" marB="34290"/>
                </a:tc>
              </a:tr>
              <a:tr h="882043">
                <a:tc>
                  <a:txBody>
                    <a:bodyPr/>
                    <a:lstStyle/>
                    <a:p>
                      <a:r>
                        <a:rPr lang="de-DE" sz="1400" dirty="0" smtClean="0"/>
                        <a:t>REGULATION </a:t>
                      </a:r>
                      <a:endParaRPr lang="en-GB" sz="1400" dirty="0"/>
                    </a:p>
                  </a:txBody>
                  <a:tcPr marT="34290" marB="34290"/>
                </a:tc>
                <a:tc>
                  <a:txBody>
                    <a:bodyPr/>
                    <a:lstStyle/>
                    <a:p>
                      <a:pPr marL="0" algn="ctr" defTabSz="914400" rtl="0" eaLnBrk="1" latinLnBrk="0" hangingPunct="1"/>
                      <a:r>
                        <a:rPr lang="de-DE" sz="1400" kern="1200" dirty="0" smtClean="0">
                          <a:solidFill>
                            <a:schemeClr val="dk1"/>
                          </a:solidFill>
                          <a:latin typeface="+mn-lt"/>
                          <a:ea typeface="+mn-ea"/>
                          <a:cs typeface="+mn-cs"/>
                        </a:rPr>
                        <a:t>SELF REGULATION  ETHICS CODES</a:t>
                      </a:r>
                      <a:endParaRPr lang="en-GB" sz="1400" kern="1200" dirty="0">
                        <a:solidFill>
                          <a:schemeClr val="dk1"/>
                        </a:solidFill>
                        <a:latin typeface="+mn-lt"/>
                        <a:ea typeface="+mn-ea"/>
                        <a:cs typeface="+mn-cs"/>
                      </a:endParaRPr>
                    </a:p>
                  </a:txBody>
                  <a:tcPr marT="34290" marB="34290"/>
                </a:tc>
                <a:tc>
                  <a:txBody>
                    <a:bodyPr/>
                    <a:lstStyle/>
                    <a:p>
                      <a:r>
                        <a:rPr lang="de-DE" sz="1400" dirty="0" smtClean="0"/>
                        <a:t>PARLIAMENTARY</a:t>
                      </a:r>
                      <a:r>
                        <a:rPr lang="de-DE" sz="1400" baseline="0" dirty="0" smtClean="0"/>
                        <a:t> LAW BASED ON ETHICS AND FUNDAMENTAL VALUES</a:t>
                      </a:r>
                      <a:endParaRPr lang="en-GB" sz="1400" dirty="0"/>
                    </a:p>
                  </a:txBody>
                  <a:tcPr marT="34290" marB="34290"/>
                </a:tc>
                <a:tc>
                  <a:txBody>
                    <a:bodyPr/>
                    <a:lstStyle/>
                    <a:p>
                      <a:r>
                        <a:rPr lang="de-DE" sz="1400" dirty="0" smtClean="0"/>
                        <a:t>GOVERNMENT </a:t>
                      </a:r>
                      <a:endParaRPr lang="en-GB" sz="1400" dirty="0"/>
                    </a:p>
                  </a:txBody>
                  <a:tcPr marT="34290" marB="34290"/>
                </a:tc>
              </a:tr>
            </a:tbl>
          </a:graphicData>
        </a:graphic>
      </p:graphicFrame>
    </p:spTree>
    <p:extLst>
      <p:ext uri="{BB962C8B-B14F-4D97-AF65-F5344CB8AC3E}">
        <p14:creationId xmlns:p14="http://schemas.microsoft.com/office/powerpoint/2010/main" val="3473944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9601" y="4767264"/>
            <a:ext cx="8282879" cy="273845"/>
          </a:xfrm>
        </p:spPr>
        <p:txBody>
          <a:bodyPr/>
          <a:lstStyle/>
          <a:p>
            <a:pPr>
              <a:defRPr/>
            </a:pPr>
            <a:r>
              <a:rPr lang="en-GB" sz="900" b="0" dirty="0">
                <a:latin typeface="+mn-lt"/>
              </a:rPr>
              <a:t>The conversation, March 28 2016, https://theconversation-com.cdn.ampproject.org/v/s/theconversation.com/amp/can-we-replace-politicians-with-robots-56683?amp_js_v=0.1&amp;usqp=mq331AQGCAEYASgB#origin=https%3A%2F%2Fwww.go</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578" y="0"/>
            <a:ext cx="5298678" cy="4550753"/>
          </a:xfrm>
          <a:prstGeom prst="rect">
            <a:avLst/>
          </a:prstGeom>
        </p:spPr>
      </p:pic>
    </p:spTree>
    <p:extLst>
      <p:ext uri="{BB962C8B-B14F-4D97-AF65-F5344CB8AC3E}">
        <p14:creationId xmlns:p14="http://schemas.microsoft.com/office/powerpoint/2010/main" val="1748988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23528" y="4767264"/>
            <a:ext cx="8496945" cy="273845"/>
          </a:xfrm>
        </p:spPr>
        <p:txBody>
          <a:bodyPr/>
          <a:lstStyle/>
          <a:p>
            <a:pPr>
              <a:defRPr/>
            </a:pPr>
            <a:r>
              <a:rPr lang="en-GB" sz="900" b="0" dirty="0" smtClean="0">
                <a:latin typeface="+mn-lt"/>
              </a:rPr>
              <a:t>wired, May 18 2017, https://www-wired-com.cdn.ampproject.org/v/s/www.wired.com/2017/05/hear-lets-elect-ai-president/amp?amp_js_v=0.1&amp;usqp=mq331AQGCAEYASgB#origin=https%3A%2F%2Fwww.google.be&amp;prerenderSize=1&amp;visibilityState=prerender&amp;paddingTop=54&amp;p2r=0&amp;hor</a:t>
            </a:r>
            <a:endParaRPr lang="en-GB" sz="900" b="0" dirty="0">
              <a:latin typeface="+mn-lt"/>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794"/>
          <a:stretch/>
        </p:blipFill>
        <p:spPr>
          <a:xfrm>
            <a:off x="467544" y="267494"/>
            <a:ext cx="8100392" cy="4216434"/>
          </a:xfrm>
          <a:prstGeom prst="rect">
            <a:avLst/>
          </a:prstGeom>
        </p:spPr>
      </p:pic>
    </p:spTree>
    <p:extLst>
      <p:ext uri="{BB962C8B-B14F-4D97-AF65-F5344CB8AC3E}">
        <p14:creationId xmlns:p14="http://schemas.microsoft.com/office/powerpoint/2010/main" val="3677764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de-DE" sz="4400" dirty="0" smtClean="0"/>
              <a:t>Declaration of the independence of Cyberspace</a:t>
            </a:r>
            <a:endParaRPr lang="en-GB" sz="4400" dirty="0"/>
          </a:p>
        </p:txBody>
      </p:sp>
      <p:sp>
        <p:nvSpPr>
          <p:cNvPr id="3" name="Title 2"/>
          <p:cNvSpPr>
            <a:spLocks noGrp="1"/>
          </p:cNvSpPr>
          <p:nvPr>
            <p:ph type="ctrTitle"/>
          </p:nvPr>
        </p:nvSpPr>
        <p:spPr/>
        <p:txBody>
          <a:bodyPr/>
          <a:lstStyle/>
          <a:p>
            <a:r>
              <a:rPr lang="de-DE" sz="6000" dirty="0" smtClean="0"/>
              <a:t>John Perry Barlow</a:t>
            </a:r>
            <a:endParaRPr lang="en-GB" sz="6000" dirty="0"/>
          </a:p>
        </p:txBody>
      </p:sp>
    </p:spTree>
    <p:extLst>
      <p:ext uri="{BB962C8B-B14F-4D97-AF65-F5344CB8AC3E}">
        <p14:creationId xmlns:p14="http://schemas.microsoft.com/office/powerpoint/2010/main" val="879713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195486"/>
            <a:ext cx="7924800" cy="857250"/>
          </a:xfrm>
        </p:spPr>
        <p:txBody>
          <a:bodyPr/>
          <a:lstStyle/>
          <a:p>
            <a:pPr algn="ctr"/>
            <a:r>
              <a:rPr lang="de-DE" dirty="0" smtClean="0"/>
              <a:t>John perry BarLow (</a:t>
            </a:r>
            <a:r>
              <a:rPr lang="en-GB" dirty="0"/>
              <a:t>October 3, 1947 – February 7, </a:t>
            </a:r>
            <a:r>
              <a:rPr lang="en-GB" dirty="0" smtClean="0"/>
              <a:t>2018)</a:t>
            </a:r>
            <a:r>
              <a:rPr lang="de-DE" dirty="0" smtClean="0"/>
              <a:t> </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131590"/>
            <a:ext cx="4527701" cy="3603251"/>
          </a:xfrm>
          <a:prstGeom prst="rect">
            <a:avLst/>
          </a:prstGeom>
        </p:spPr>
      </p:pic>
      <p:sp>
        <p:nvSpPr>
          <p:cNvPr id="5" name="Footer Placeholder 4"/>
          <p:cNvSpPr>
            <a:spLocks noGrp="1"/>
          </p:cNvSpPr>
          <p:nvPr>
            <p:ph type="ftr" sz="quarter" idx="11"/>
          </p:nvPr>
        </p:nvSpPr>
        <p:spPr>
          <a:xfrm>
            <a:off x="609600" y="4767264"/>
            <a:ext cx="7346775" cy="273845"/>
          </a:xfrm>
        </p:spPr>
        <p:txBody>
          <a:bodyPr/>
          <a:lstStyle/>
          <a:p>
            <a:pPr>
              <a:defRPr/>
            </a:pPr>
            <a:r>
              <a:rPr lang="en-GB" sz="900" b="0" dirty="0" smtClean="0">
                <a:latin typeface="+mn-lt"/>
                <a:hlinkClick r:id="rId3"/>
              </a:rPr>
              <a:t>https://www.eff.org/cyberspace-independence</a:t>
            </a:r>
            <a:r>
              <a:rPr lang="en-GB" sz="900" b="0" dirty="0" smtClean="0">
                <a:latin typeface="+mn-lt"/>
              </a:rPr>
              <a:t> - </a:t>
            </a:r>
            <a:r>
              <a:rPr lang="de-DE" sz="900" dirty="0">
                <a:latin typeface="+mn-lt"/>
              </a:rPr>
              <a:t>Davos, Switzerland</a:t>
            </a:r>
            <a:br>
              <a:rPr lang="de-DE" sz="900" dirty="0">
                <a:latin typeface="+mn-lt"/>
              </a:rPr>
            </a:br>
            <a:r>
              <a:rPr lang="de-DE" sz="900" dirty="0">
                <a:latin typeface="+mn-lt"/>
              </a:rPr>
              <a:t>February 8, 1996</a:t>
            </a:r>
            <a:endParaRPr lang="en-GB" sz="900" b="0" dirty="0">
              <a:latin typeface="+mn-lt"/>
            </a:endParaRPr>
          </a:p>
        </p:txBody>
      </p:sp>
    </p:spTree>
    <p:extLst>
      <p:ext uri="{BB962C8B-B14F-4D97-AF65-F5344CB8AC3E}">
        <p14:creationId xmlns:p14="http://schemas.microsoft.com/office/powerpoint/2010/main" val="2934656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735013"/>
            <a:ext cx="8229600" cy="703262"/>
          </a:xfrm>
        </p:spPr>
        <p:txBody>
          <a:bodyPr/>
          <a:lstStyle/>
          <a:p>
            <a:pPr algn="ct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smtClean="0"/>
              <a:t>Obligation to give reasons</a:t>
            </a:r>
            <a:r>
              <a:rPr lang="en-GB" dirty="0"/>
              <a:t/>
            </a:r>
            <a:br>
              <a:rPr lang="en-GB" dirty="0"/>
            </a:br>
            <a:endParaRPr lang="en-GB" dirty="0"/>
          </a:p>
        </p:txBody>
      </p:sp>
      <p:sp>
        <p:nvSpPr>
          <p:cNvPr id="3" name="Content Placeholder 2"/>
          <p:cNvSpPr>
            <a:spLocks noGrp="1"/>
          </p:cNvSpPr>
          <p:nvPr>
            <p:ph idx="4294967295"/>
          </p:nvPr>
        </p:nvSpPr>
        <p:spPr>
          <a:xfrm>
            <a:off x="395536" y="1275606"/>
            <a:ext cx="8229600" cy="3155950"/>
          </a:xfrm>
          <a:ln>
            <a:solidFill>
              <a:schemeClr val="tx2"/>
            </a:solidFill>
          </a:ln>
        </p:spPr>
        <p:txBody>
          <a:bodyPr>
            <a:normAutofit fontScale="70000" lnSpcReduction="20000"/>
          </a:bodyPr>
          <a:lstStyle/>
          <a:p>
            <a:pPr marL="0" indent="0">
              <a:buNone/>
            </a:pPr>
            <a:endParaRPr lang="de-DE" sz="4000" dirty="0"/>
          </a:p>
          <a:p>
            <a:pPr marL="0" indent="0">
              <a:buNone/>
            </a:pPr>
            <a:r>
              <a:rPr lang="de-DE" sz="4000" dirty="0" smtClean="0"/>
              <a:t>Art</a:t>
            </a:r>
            <a:r>
              <a:rPr lang="de-DE" sz="4000" dirty="0"/>
              <a:t>. 296 Treaty on the functioning of the European Union</a:t>
            </a:r>
          </a:p>
          <a:p>
            <a:pPr marL="0" indent="0">
              <a:buNone/>
            </a:pPr>
            <a:endParaRPr lang="en-GB" sz="4000" dirty="0"/>
          </a:p>
          <a:p>
            <a:pPr marL="0" indent="0">
              <a:buNone/>
            </a:pPr>
            <a:r>
              <a:rPr lang="en-GB" sz="4000" dirty="0"/>
              <a:t>Legal acts shall </a:t>
            </a:r>
            <a:r>
              <a:rPr lang="en-GB" sz="6200" dirty="0">
                <a:solidFill>
                  <a:srgbClr val="FF0000"/>
                </a:solidFill>
              </a:rPr>
              <a:t>state the reasons </a:t>
            </a:r>
            <a:r>
              <a:rPr lang="en-GB" sz="4000" dirty="0"/>
              <a:t>on which they are based </a:t>
            </a:r>
            <a:r>
              <a:rPr lang="de-DE" sz="4000" dirty="0" smtClean="0"/>
              <a:t>[…]</a:t>
            </a:r>
            <a:endParaRPr lang="en-GB" sz="4000" dirty="0"/>
          </a:p>
          <a:p>
            <a:endParaRPr lang="en-GB" dirty="0"/>
          </a:p>
        </p:txBody>
      </p:sp>
    </p:spTree>
    <p:extLst>
      <p:ext uri="{BB962C8B-B14F-4D97-AF65-F5344CB8AC3E}">
        <p14:creationId xmlns:p14="http://schemas.microsoft.com/office/powerpoint/2010/main" val="3892415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9502"/>
            <a:ext cx="8229600" cy="701675"/>
          </a:xfrm>
        </p:spPr>
        <p:txBody>
          <a:bodyPr/>
          <a:lstStyle/>
          <a:p>
            <a:pPr algn="ctr"/>
            <a:r>
              <a:rPr lang="de-DE" dirty="0" smtClean="0"/>
              <a:t>Obligation to provide meaningful information - Art. 15 GDPR</a:t>
            </a:r>
            <a:endParaRPr lang="en-GB" dirty="0"/>
          </a:p>
        </p:txBody>
      </p:sp>
      <p:sp>
        <p:nvSpPr>
          <p:cNvPr id="3" name="Content Placeholder 2"/>
          <p:cNvSpPr>
            <a:spLocks noGrp="1"/>
          </p:cNvSpPr>
          <p:nvPr>
            <p:ph idx="4294967295"/>
          </p:nvPr>
        </p:nvSpPr>
        <p:spPr>
          <a:xfrm>
            <a:off x="467544" y="1131590"/>
            <a:ext cx="8229600" cy="3300412"/>
          </a:xfrm>
          <a:ln>
            <a:solidFill>
              <a:schemeClr val="tx2"/>
            </a:solidFill>
          </a:ln>
        </p:spPr>
        <p:txBody>
          <a:bodyPr>
            <a:normAutofit fontScale="62500" lnSpcReduction="20000"/>
          </a:bodyPr>
          <a:lstStyle/>
          <a:p>
            <a:pPr marL="0" indent="0">
              <a:buNone/>
            </a:pPr>
            <a:r>
              <a:rPr lang="en-GB" dirty="0"/>
              <a:t>Article 15</a:t>
            </a:r>
          </a:p>
          <a:p>
            <a:pPr marL="0" indent="0">
              <a:buNone/>
            </a:pPr>
            <a:r>
              <a:rPr lang="en-GB" dirty="0"/>
              <a:t>Right of access by the data subject</a:t>
            </a:r>
          </a:p>
          <a:p>
            <a:pPr marL="0" indent="0">
              <a:buNone/>
            </a:pPr>
            <a:r>
              <a:rPr lang="en-GB" dirty="0"/>
              <a:t>1.   The data subject shall have the right to obtain from the controller confirmation as to whether or not personal data concerning him or her are being processed, and, where that is the case, access to the personal data and the following information: </a:t>
            </a:r>
            <a:endParaRPr lang="en-GB" dirty="0" smtClean="0"/>
          </a:p>
          <a:p>
            <a:pPr marL="0" indent="0">
              <a:buNone/>
            </a:pPr>
            <a:r>
              <a:rPr lang="de-DE" dirty="0" smtClean="0"/>
              <a:t>[…]</a:t>
            </a:r>
          </a:p>
          <a:p>
            <a:endParaRPr lang="de-DE" dirty="0"/>
          </a:p>
          <a:p>
            <a:pPr marL="0" indent="0">
              <a:buNone/>
            </a:pPr>
            <a:r>
              <a:rPr lang="en-GB" dirty="0"/>
              <a:t>(h)</a:t>
            </a:r>
          </a:p>
          <a:p>
            <a:pPr marL="0" indent="0">
              <a:buNone/>
            </a:pPr>
            <a:r>
              <a:rPr lang="en-GB" dirty="0"/>
              <a:t>the existence of automated decision-making, including profiling, referred to in Article 22(1) and (4) and, at least in those cases</a:t>
            </a:r>
            <a:r>
              <a:rPr lang="en-GB" dirty="0">
                <a:solidFill>
                  <a:srgbClr val="FF0000"/>
                </a:solidFill>
              </a:rPr>
              <a:t>, </a:t>
            </a:r>
            <a:r>
              <a:rPr lang="en-GB" sz="5200" dirty="0">
                <a:solidFill>
                  <a:srgbClr val="92D050"/>
                </a:solidFill>
              </a:rPr>
              <a:t>meaningful</a:t>
            </a:r>
            <a:r>
              <a:rPr lang="en-GB" dirty="0">
                <a:solidFill>
                  <a:srgbClr val="92D050"/>
                </a:solidFill>
              </a:rPr>
              <a:t> </a:t>
            </a:r>
            <a:r>
              <a:rPr lang="en-GB" sz="6400" dirty="0">
                <a:solidFill>
                  <a:srgbClr val="FF0000"/>
                </a:solidFill>
              </a:rPr>
              <a:t>information</a:t>
            </a:r>
            <a:r>
              <a:rPr lang="en-GB" dirty="0">
                <a:solidFill>
                  <a:srgbClr val="92D050"/>
                </a:solidFill>
              </a:rPr>
              <a:t> </a:t>
            </a:r>
            <a:r>
              <a:rPr lang="en-GB" dirty="0">
                <a:solidFill>
                  <a:srgbClr val="FF0000"/>
                </a:solidFill>
              </a:rPr>
              <a:t>about the </a:t>
            </a:r>
            <a:r>
              <a:rPr lang="en-GB" sz="5700" dirty="0">
                <a:solidFill>
                  <a:srgbClr val="FF0000"/>
                </a:solidFill>
              </a:rPr>
              <a:t>logic</a:t>
            </a:r>
            <a:r>
              <a:rPr lang="en-GB" dirty="0">
                <a:solidFill>
                  <a:srgbClr val="FF0000"/>
                </a:solidFill>
              </a:rPr>
              <a:t> involved</a:t>
            </a:r>
            <a:r>
              <a:rPr lang="en-GB" dirty="0"/>
              <a:t>, as well as the </a:t>
            </a:r>
            <a:r>
              <a:rPr lang="en-GB" sz="5700" dirty="0">
                <a:solidFill>
                  <a:srgbClr val="FF0000"/>
                </a:solidFill>
              </a:rPr>
              <a:t>significanc</a:t>
            </a:r>
            <a:r>
              <a:rPr lang="en-GB" dirty="0">
                <a:solidFill>
                  <a:srgbClr val="FF0000"/>
                </a:solidFill>
              </a:rPr>
              <a:t>e</a:t>
            </a:r>
            <a:r>
              <a:rPr lang="en-GB" dirty="0"/>
              <a:t> and the </a:t>
            </a:r>
            <a:r>
              <a:rPr lang="en-GB" dirty="0">
                <a:solidFill>
                  <a:srgbClr val="FF0000"/>
                </a:solidFill>
              </a:rPr>
              <a:t>envisaged </a:t>
            </a:r>
            <a:r>
              <a:rPr lang="en-GB" sz="5700" dirty="0">
                <a:solidFill>
                  <a:srgbClr val="FF0000"/>
                </a:solidFill>
              </a:rPr>
              <a:t>consequences</a:t>
            </a:r>
            <a:r>
              <a:rPr lang="en-GB" dirty="0">
                <a:solidFill>
                  <a:srgbClr val="FF0000"/>
                </a:solidFill>
              </a:rPr>
              <a:t> </a:t>
            </a:r>
            <a:r>
              <a:rPr lang="en-GB" dirty="0"/>
              <a:t>of such processing for the data subject.</a:t>
            </a:r>
          </a:p>
          <a:p>
            <a:pPr marL="0" indent="0">
              <a:buNone/>
            </a:pPr>
            <a:r>
              <a:rPr lang="de-DE" dirty="0"/>
              <a:t>[…]</a:t>
            </a:r>
            <a:endParaRPr lang="en-GB" dirty="0"/>
          </a:p>
          <a:p>
            <a:endParaRPr lang="en-GB" dirty="0"/>
          </a:p>
        </p:txBody>
      </p:sp>
    </p:spTree>
    <p:extLst>
      <p:ext uri="{BB962C8B-B14F-4D97-AF65-F5344CB8AC3E}">
        <p14:creationId xmlns:p14="http://schemas.microsoft.com/office/powerpoint/2010/main" val="2919654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30" y="735547"/>
            <a:ext cx="8424937" cy="3108541"/>
          </a:xfrm>
          <a:prstGeom prst="rect">
            <a:avLst/>
          </a:prstGeom>
          <a:noFill/>
          <a:ln>
            <a:solidFill>
              <a:schemeClr val="tx2"/>
            </a:solidFill>
          </a:ln>
        </p:spPr>
        <p:txBody>
          <a:bodyPr wrap="square" lIns="91436" tIns="45719" rIns="91436" bIns="45719" rtlCol="0">
            <a:spAutoFit/>
          </a:bodyPr>
          <a:lstStyle/>
          <a:p>
            <a:r>
              <a:rPr lang="en-GB" sz="2800" b="0" dirty="0">
                <a:solidFill>
                  <a:schemeClr val="tx1"/>
                </a:solidFill>
                <a:latin typeface="+mn-lt"/>
              </a:rPr>
              <a:t>Meaningful information and the right to explanation </a:t>
            </a:r>
          </a:p>
          <a:p>
            <a:r>
              <a:rPr lang="en-GB" sz="2800" b="0" dirty="0">
                <a:solidFill>
                  <a:schemeClr val="tx1"/>
                </a:solidFill>
                <a:latin typeface="+mn-lt"/>
              </a:rPr>
              <a:t> </a:t>
            </a:r>
          </a:p>
          <a:p>
            <a:r>
              <a:rPr lang="en-GB" sz="2800" b="0" u="sng" dirty="0">
                <a:solidFill>
                  <a:schemeClr val="tx1"/>
                </a:solidFill>
                <a:latin typeface="+mn-lt"/>
              </a:rPr>
              <a:t>Andrew D Selbst</a:t>
            </a:r>
            <a:r>
              <a:rPr lang="en-GB" sz="2800" b="0" dirty="0">
                <a:solidFill>
                  <a:schemeClr val="tx1"/>
                </a:solidFill>
                <a:latin typeface="+mn-lt"/>
              </a:rPr>
              <a:t> </a:t>
            </a:r>
            <a:r>
              <a:rPr lang="en-GB" sz="2800" b="0" u="sng" dirty="0">
                <a:solidFill>
                  <a:schemeClr val="tx1"/>
                </a:solidFill>
                <a:latin typeface="+mn-lt"/>
              </a:rPr>
              <a:t>Julia Powles</a:t>
            </a:r>
            <a:r>
              <a:rPr lang="en-GB" sz="2800" b="0" dirty="0">
                <a:solidFill>
                  <a:schemeClr val="tx1"/>
                </a:solidFill>
                <a:latin typeface="+mn-lt"/>
              </a:rPr>
              <a:t> </a:t>
            </a:r>
          </a:p>
          <a:p>
            <a:r>
              <a:rPr lang="en-GB" sz="2800" b="0" i="1" dirty="0">
                <a:solidFill>
                  <a:schemeClr val="tx1"/>
                </a:solidFill>
                <a:latin typeface="+mn-lt"/>
              </a:rPr>
              <a:t>International Data Privacy Law</a:t>
            </a:r>
            <a:r>
              <a:rPr lang="en-GB" sz="2800" b="0" dirty="0">
                <a:solidFill>
                  <a:schemeClr val="tx1"/>
                </a:solidFill>
                <a:latin typeface="+mn-lt"/>
              </a:rPr>
              <a:t>, Volume 7, Issue 4, 1 November 2017, Pages 233–242, </a:t>
            </a:r>
            <a:r>
              <a:rPr lang="en-GB" sz="2800" b="0" u="sng" dirty="0">
                <a:solidFill>
                  <a:schemeClr val="tx1"/>
                </a:solidFill>
                <a:latin typeface="+mn-lt"/>
                <a:hlinkClick r:id="rId2"/>
              </a:rPr>
              <a:t>https://doi.org/10.1093/idpl/ipx022</a:t>
            </a:r>
            <a:endParaRPr lang="en-GB" sz="2800" b="0" dirty="0">
              <a:solidFill>
                <a:schemeClr val="tx1"/>
              </a:solidFill>
              <a:latin typeface="+mn-lt"/>
            </a:endParaRPr>
          </a:p>
          <a:p>
            <a:r>
              <a:rPr lang="en-GB" sz="2800" b="0" dirty="0">
                <a:solidFill>
                  <a:schemeClr val="tx1"/>
                </a:solidFill>
                <a:latin typeface="+mn-lt"/>
              </a:rPr>
              <a:t>Published:</a:t>
            </a:r>
          </a:p>
          <a:p>
            <a:r>
              <a:rPr lang="en-GB" sz="2800" b="0" dirty="0">
                <a:solidFill>
                  <a:schemeClr val="tx1"/>
                </a:solidFill>
                <a:latin typeface="+mn-lt"/>
              </a:rPr>
              <a:t>19 December 2017</a:t>
            </a:r>
          </a:p>
        </p:txBody>
      </p:sp>
    </p:spTree>
    <p:extLst>
      <p:ext uri="{BB962C8B-B14F-4D97-AF65-F5344CB8AC3E}">
        <p14:creationId xmlns:p14="http://schemas.microsoft.com/office/powerpoint/2010/main" val="26988090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3059832" y="1059582"/>
            <a:ext cx="2448272" cy="720080"/>
          </a:xfrm>
          <a:prstGeom prst="rect">
            <a:avLst/>
          </a:prstGeom>
          <a:noFill/>
        </p:spPr>
        <p:txBody>
          <a:bodyPr wrap="square" rtlCol="0">
            <a:spAutoFit/>
          </a:bodyPr>
          <a:lstStyle/>
          <a:p>
            <a:endParaRPr lang="en-GB" dirty="0"/>
          </a:p>
        </p:txBody>
      </p:sp>
      <p:graphicFrame>
        <p:nvGraphicFramePr>
          <p:cNvPr id="12" name="Diagram 11"/>
          <p:cNvGraphicFramePr/>
          <p:nvPr>
            <p:extLst>
              <p:ext uri="{D42A27DB-BD31-4B8C-83A1-F6EECF244321}">
                <p14:modId xmlns:p14="http://schemas.microsoft.com/office/powerpoint/2010/main" val="3813673601"/>
              </p:ext>
            </p:extLst>
          </p:nvPr>
        </p:nvGraphicFramePr>
        <p:xfrm>
          <a:off x="1403648" y="84355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12"/>
          <p:cNvSpPr>
            <a:spLocks noGrp="1"/>
          </p:cNvSpPr>
          <p:nvPr>
            <p:ph type="title"/>
          </p:nvPr>
        </p:nvSpPr>
        <p:spPr>
          <a:xfrm>
            <a:off x="611560" y="339502"/>
            <a:ext cx="7924801" cy="857251"/>
          </a:xfrm>
        </p:spPr>
        <p:txBody>
          <a:bodyPr/>
          <a:lstStyle/>
          <a:p>
            <a:pPr algn="ctr"/>
            <a:r>
              <a:rPr lang="de-DE" dirty="0" smtClean="0"/>
              <a:t>The imagination</a:t>
            </a:r>
            <a:r>
              <a:rPr lang="de-DE" dirty="0"/>
              <a:t> </a:t>
            </a:r>
            <a:r>
              <a:rPr lang="de-DE" dirty="0" smtClean="0"/>
              <a:t>and Criticism Gap of Ai </a:t>
            </a:r>
            <a:br>
              <a:rPr lang="de-DE" dirty="0" smtClean="0"/>
            </a:br>
            <a:endParaRPr lang="en-GB" dirty="0"/>
          </a:p>
        </p:txBody>
      </p:sp>
    </p:spTree>
    <p:extLst>
      <p:ext uri="{BB962C8B-B14F-4D97-AF65-F5344CB8AC3E}">
        <p14:creationId xmlns:p14="http://schemas.microsoft.com/office/powerpoint/2010/main" val="1651210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203598"/>
            <a:ext cx="7488832" cy="2308324"/>
          </a:xfrm>
          <a:prstGeom prst="rect">
            <a:avLst/>
          </a:prstGeom>
          <a:noFill/>
          <a:ln>
            <a:solidFill>
              <a:schemeClr val="tx2"/>
            </a:solidFill>
          </a:ln>
        </p:spPr>
        <p:txBody>
          <a:bodyPr wrap="square" rtlCol="0">
            <a:spAutoFit/>
          </a:bodyPr>
          <a:lstStyle/>
          <a:p>
            <a:pPr algn="ctr"/>
            <a:r>
              <a:rPr lang="en-GB" sz="3600" b="0" dirty="0" smtClean="0">
                <a:solidFill>
                  <a:schemeClr val="tx1"/>
                </a:solidFill>
                <a:latin typeface="+mn-lt"/>
              </a:rPr>
              <a:t>HUME'S LAW:</a:t>
            </a:r>
          </a:p>
          <a:p>
            <a:pPr algn="ctr"/>
            <a:endParaRPr lang="en-GB" sz="3600" b="0" dirty="0" smtClean="0">
              <a:solidFill>
                <a:schemeClr val="tx1"/>
              </a:solidFill>
              <a:latin typeface="+mn-lt"/>
            </a:endParaRPr>
          </a:p>
          <a:p>
            <a:r>
              <a:rPr lang="en-GB" sz="3600" b="0" dirty="0" smtClean="0">
                <a:solidFill>
                  <a:schemeClr val="tx1"/>
                </a:solidFill>
                <a:latin typeface="+mn-lt"/>
              </a:rPr>
              <a:t>"You </a:t>
            </a:r>
            <a:r>
              <a:rPr lang="en-GB" sz="3600" b="0" dirty="0">
                <a:solidFill>
                  <a:schemeClr val="tx1"/>
                </a:solidFill>
                <a:latin typeface="+mn-lt"/>
              </a:rPr>
              <a:t>can’t derive an </a:t>
            </a:r>
            <a:r>
              <a:rPr lang="en-GB" sz="3600" b="0" i="1" dirty="0">
                <a:solidFill>
                  <a:schemeClr val="tx1"/>
                </a:solidFill>
                <a:latin typeface="+mn-lt"/>
              </a:rPr>
              <a:t>ought</a:t>
            </a:r>
            <a:r>
              <a:rPr lang="en-GB" sz="3600" b="0" dirty="0">
                <a:solidFill>
                  <a:schemeClr val="tx1"/>
                </a:solidFill>
                <a:latin typeface="+mn-lt"/>
              </a:rPr>
              <a:t> from an </a:t>
            </a:r>
            <a:r>
              <a:rPr lang="en-GB" sz="3600" b="0" i="1" dirty="0">
                <a:solidFill>
                  <a:schemeClr val="tx1"/>
                </a:solidFill>
                <a:latin typeface="+mn-lt"/>
              </a:rPr>
              <a:t>is</a:t>
            </a:r>
            <a:r>
              <a:rPr lang="en-GB" sz="3600" b="0" dirty="0">
                <a:solidFill>
                  <a:schemeClr val="tx1"/>
                </a:solidFill>
                <a:latin typeface="+mn-lt"/>
              </a:rPr>
              <a:t>, moral conclusions from non-moral premises</a:t>
            </a:r>
            <a:r>
              <a:rPr lang="en-GB" sz="3600" b="0" dirty="0" smtClean="0">
                <a:solidFill>
                  <a:schemeClr val="tx1"/>
                </a:solidFill>
                <a:latin typeface="+mn-lt"/>
              </a:rPr>
              <a:t>."</a:t>
            </a:r>
            <a:endParaRPr lang="en-GB" sz="3600" b="0" dirty="0">
              <a:solidFill>
                <a:schemeClr val="tx1"/>
              </a:solidFill>
              <a:latin typeface="+mn-lt"/>
            </a:endParaRPr>
          </a:p>
        </p:txBody>
      </p:sp>
      <p:sp>
        <p:nvSpPr>
          <p:cNvPr id="4" name="Footer Placeholder 3"/>
          <p:cNvSpPr>
            <a:spLocks noGrp="1"/>
          </p:cNvSpPr>
          <p:nvPr>
            <p:ph type="ftr" sz="quarter" idx="11"/>
          </p:nvPr>
        </p:nvSpPr>
        <p:spPr>
          <a:xfrm>
            <a:off x="609600" y="4767264"/>
            <a:ext cx="7994847" cy="273845"/>
          </a:xfrm>
        </p:spPr>
        <p:txBody>
          <a:bodyPr/>
          <a:lstStyle/>
          <a:p>
            <a:pPr>
              <a:defRPr/>
            </a:pPr>
            <a:r>
              <a:rPr lang="en-GB" sz="900" dirty="0" smtClean="0">
                <a:latin typeface="+mn-lt"/>
              </a:rPr>
              <a:t>Philosophy now, issue 83, Hume on is and ought, https://philosophynow.org/issues/83/Hume_on_Is_and_Ought</a:t>
            </a:r>
            <a:endParaRPr lang="en-GB" sz="900" dirty="0">
              <a:latin typeface="+mn-lt"/>
            </a:endParaRPr>
          </a:p>
        </p:txBody>
      </p:sp>
    </p:spTree>
    <p:extLst>
      <p:ext uri="{BB962C8B-B14F-4D97-AF65-F5344CB8AC3E}">
        <p14:creationId xmlns:p14="http://schemas.microsoft.com/office/powerpoint/2010/main" val="33089258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09600" y="4767264"/>
            <a:ext cx="7706815" cy="273845"/>
          </a:xfrm>
        </p:spPr>
        <p:txBody>
          <a:bodyPr/>
          <a:lstStyle/>
          <a:p>
            <a:pPr>
              <a:defRPr/>
            </a:pPr>
            <a:r>
              <a:rPr lang="en-GB" b="0" dirty="0" smtClean="0">
                <a:latin typeface="Calibri Light" panose="020F0302020204030204" pitchFamily="34" charset="0"/>
              </a:rPr>
              <a:t>Kantian School of Critical Thinking, https://kantianschool.blogspot.be/</a:t>
            </a:r>
            <a:endParaRPr lang="en-GB" b="0" dirty="0">
              <a:latin typeface="Calibri Light" panose="020F0302020204030204" pitchFamily="34" charset="0"/>
            </a:endParaRPr>
          </a:p>
        </p:txBody>
      </p:sp>
      <p:sp>
        <p:nvSpPr>
          <p:cNvPr id="4" name="Title 3"/>
          <p:cNvSpPr>
            <a:spLocks noGrp="1"/>
          </p:cNvSpPr>
          <p:nvPr>
            <p:ph type="title" idx="4294967295"/>
          </p:nvPr>
        </p:nvSpPr>
        <p:spPr>
          <a:xfrm>
            <a:off x="395536" y="267494"/>
            <a:ext cx="7924800" cy="857250"/>
          </a:xfrm>
        </p:spPr>
        <p:txBody>
          <a:bodyPr/>
          <a:lstStyle/>
          <a:p>
            <a:pPr algn="ctr"/>
            <a:r>
              <a:rPr lang="de-DE" dirty="0" smtClean="0"/>
              <a:t>From Kant we Learn – Critical Thinking and the </a:t>
            </a:r>
            <a:r>
              <a:rPr lang="de-DE" dirty="0" smtClean="0">
                <a:solidFill>
                  <a:srgbClr val="FF0000"/>
                </a:solidFill>
              </a:rPr>
              <a:t>Categorical Imperativ</a:t>
            </a:r>
            <a:endParaRPr lang="en-GB" dirty="0">
              <a:solidFill>
                <a:srgbClr val="FF0000"/>
              </a:solidFill>
            </a:endParaRPr>
          </a:p>
        </p:txBody>
      </p:sp>
      <p:pic>
        <p:nvPicPr>
          <p:cNvPr id="7" name="Content Placeholder 6"/>
          <p:cNvPicPr>
            <a:picLocks noGrp="1" noChangeAspect="1"/>
          </p:cNvPicPr>
          <p:nvPr>
            <p:ph sz="quarter" idx="4294967295"/>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95536" y="1491630"/>
            <a:ext cx="3028950" cy="2430065"/>
          </a:xfrm>
        </p:spPr>
      </p:pic>
      <p:pic>
        <p:nvPicPr>
          <p:cNvPr id="8" name="Content Placeholder 7"/>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4139952" y="1491630"/>
            <a:ext cx="4537075" cy="2430065"/>
          </a:xfrm>
        </p:spPr>
      </p:pic>
    </p:spTree>
    <p:extLst>
      <p:ext uri="{BB962C8B-B14F-4D97-AF65-F5344CB8AC3E}">
        <p14:creationId xmlns:p14="http://schemas.microsoft.com/office/powerpoint/2010/main" val="3688066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163"/>
            <a:ext cx="8229600" cy="1027112"/>
          </a:xfrm>
        </p:spPr>
        <p:txBody>
          <a:bodyPr/>
          <a:lstStyle/>
          <a:p>
            <a:r>
              <a:rPr lang="de-DE" dirty="0" smtClean="0"/>
              <a:t>Values set out in Art. 2 of the Treaty on European UNion</a:t>
            </a:r>
            <a:endParaRPr lang="en-GB" dirty="0"/>
          </a:p>
        </p:txBody>
      </p:sp>
      <p:sp>
        <p:nvSpPr>
          <p:cNvPr id="3" name="Content Placeholder 2"/>
          <p:cNvSpPr>
            <a:spLocks noGrp="1"/>
          </p:cNvSpPr>
          <p:nvPr>
            <p:ph idx="4294967295"/>
          </p:nvPr>
        </p:nvSpPr>
        <p:spPr>
          <a:xfrm>
            <a:off x="539552" y="1707654"/>
            <a:ext cx="8229600" cy="2724150"/>
          </a:xfrm>
          <a:ln>
            <a:solidFill>
              <a:schemeClr val="tx2"/>
            </a:solidFill>
          </a:ln>
        </p:spPr>
        <p:txBody>
          <a:bodyPr>
            <a:normAutofit lnSpcReduction="10000"/>
          </a:bodyPr>
          <a:lstStyle/>
          <a:p>
            <a:pPr marL="0" indent="0">
              <a:buNone/>
            </a:pPr>
            <a:r>
              <a:rPr lang="en-GB" sz="2400" dirty="0" smtClean="0"/>
              <a:t>Article 2</a:t>
            </a:r>
          </a:p>
          <a:p>
            <a:pPr marL="0" indent="0">
              <a:buNone/>
            </a:pPr>
            <a:r>
              <a:rPr lang="en-GB" sz="2400" dirty="0" smtClean="0"/>
              <a:t>The </a:t>
            </a:r>
            <a:r>
              <a:rPr lang="en-GB" sz="2400" dirty="0"/>
              <a:t>Union is founded on the values of respect for human </a:t>
            </a:r>
            <a:r>
              <a:rPr lang="en-GB" sz="2400" dirty="0">
                <a:solidFill>
                  <a:srgbClr val="92D050"/>
                </a:solidFill>
              </a:rPr>
              <a:t>dignity</a:t>
            </a:r>
            <a:r>
              <a:rPr lang="en-GB" sz="2400" dirty="0"/>
              <a:t>, </a:t>
            </a:r>
            <a:r>
              <a:rPr lang="en-GB" sz="2400" dirty="0">
                <a:solidFill>
                  <a:srgbClr val="FFFF00"/>
                </a:solidFill>
              </a:rPr>
              <a:t>freedom</a:t>
            </a:r>
            <a:r>
              <a:rPr lang="en-GB" sz="2400" dirty="0"/>
              <a:t>, </a:t>
            </a:r>
            <a:r>
              <a:rPr lang="en-GB" sz="2400" dirty="0">
                <a:solidFill>
                  <a:srgbClr val="FF0000"/>
                </a:solidFill>
              </a:rPr>
              <a:t>democracy</a:t>
            </a:r>
            <a:r>
              <a:rPr lang="en-GB" sz="2400" dirty="0"/>
              <a:t>, </a:t>
            </a:r>
            <a:r>
              <a:rPr lang="en-GB" sz="2400" dirty="0">
                <a:solidFill>
                  <a:srgbClr val="00B0F0"/>
                </a:solidFill>
              </a:rPr>
              <a:t>equality</a:t>
            </a:r>
            <a:r>
              <a:rPr lang="en-GB" sz="2400" dirty="0"/>
              <a:t>, the </a:t>
            </a:r>
            <a:r>
              <a:rPr lang="en-GB" sz="2400" dirty="0">
                <a:solidFill>
                  <a:srgbClr val="FFC000"/>
                </a:solidFill>
              </a:rPr>
              <a:t>rule of law </a:t>
            </a:r>
            <a:r>
              <a:rPr lang="en-GB" sz="2400" dirty="0"/>
              <a:t>and respect for </a:t>
            </a:r>
            <a:r>
              <a:rPr lang="en-GB" sz="2400" dirty="0">
                <a:solidFill>
                  <a:srgbClr val="BDDEFF"/>
                </a:solidFill>
              </a:rPr>
              <a:t>human rights</a:t>
            </a:r>
            <a:r>
              <a:rPr lang="en-GB" sz="2400" dirty="0"/>
              <a:t>, including the rights of persons belonging to minorities. These values are common to the Member States in a society in which </a:t>
            </a:r>
            <a:r>
              <a:rPr lang="en-GB" sz="2400" dirty="0">
                <a:solidFill>
                  <a:srgbClr val="0F5494"/>
                </a:solidFill>
              </a:rPr>
              <a:t>pluralism</a:t>
            </a:r>
            <a:r>
              <a:rPr lang="en-GB" sz="2400" dirty="0"/>
              <a:t>, </a:t>
            </a:r>
            <a:r>
              <a:rPr lang="en-GB" sz="2400" dirty="0">
                <a:solidFill>
                  <a:srgbClr val="0070C0"/>
                </a:solidFill>
              </a:rPr>
              <a:t>non-discrimination</a:t>
            </a:r>
            <a:r>
              <a:rPr lang="en-GB" sz="2400" dirty="0"/>
              <a:t>, </a:t>
            </a:r>
            <a:r>
              <a:rPr lang="en-GB" sz="2400" dirty="0">
                <a:solidFill>
                  <a:srgbClr val="FF0000"/>
                </a:solidFill>
              </a:rPr>
              <a:t>tolerance</a:t>
            </a:r>
            <a:r>
              <a:rPr lang="en-GB" sz="2400" dirty="0"/>
              <a:t>, </a:t>
            </a:r>
            <a:r>
              <a:rPr lang="en-GB" sz="2400" dirty="0">
                <a:solidFill>
                  <a:srgbClr val="92D050"/>
                </a:solidFill>
              </a:rPr>
              <a:t>justice</a:t>
            </a:r>
            <a:r>
              <a:rPr lang="en-GB" sz="2400" dirty="0"/>
              <a:t>, </a:t>
            </a:r>
            <a:r>
              <a:rPr lang="en-GB" sz="2400" dirty="0">
                <a:solidFill>
                  <a:srgbClr val="C00000"/>
                </a:solidFill>
              </a:rPr>
              <a:t>solidarity</a:t>
            </a:r>
            <a:r>
              <a:rPr lang="en-GB" sz="2400" dirty="0"/>
              <a:t> and </a:t>
            </a:r>
            <a:r>
              <a:rPr lang="en-GB" sz="2400" dirty="0">
                <a:solidFill>
                  <a:srgbClr val="009FBA"/>
                </a:solidFill>
              </a:rPr>
              <a:t>equality</a:t>
            </a:r>
            <a:r>
              <a:rPr lang="en-GB" sz="2400" dirty="0"/>
              <a:t> between women and men prevail.</a:t>
            </a:r>
          </a:p>
          <a:p>
            <a:endParaRPr lang="en-GB" dirty="0"/>
          </a:p>
        </p:txBody>
      </p:sp>
    </p:spTree>
    <p:extLst>
      <p:ext uri="{BB962C8B-B14F-4D97-AF65-F5344CB8AC3E}">
        <p14:creationId xmlns:p14="http://schemas.microsoft.com/office/powerpoint/2010/main" val="3465274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123478"/>
            <a:ext cx="5044480" cy="2808312"/>
          </a:xfrm>
        </p:spPr>
        <p:txBody>
          <a:bodyPr/>
          <a:lstStyle/>
          <a:p>
            <a:pPr algn="ctr"/>
            <a:r>
              <a:rPr lang="de-DE" dirty="0" smtClean="0">
                <a:solidFill>
                  <a:srgbClr val="BDDEFF"/>
                </a:solidFill>
              </a:rPr>
              <a:t>Thank you ! </a:t>
            </a:r>
            <a:br>
              <a:rPr lang="de-DE" dirty="0" smtClean="0">
                <a:solidFill>
                  <a:srgbClr val="BDDEFF"/>
                </a:solidFill>
              </a:rPr>
            </a:br>
            <a:r>
              <a:rPr lang="de-DE" dirty="0" smtClean="0">
                <a:solidFill>
                  <a:srgbClr val="FFFF00"/>
                </a:solidFill>
              </a:rPr>
              <a:t>Be in Touch !</a:t>
            </a:r>
            <a:r>
              <a:rPr lang="de-DE" dirty="0" smtClean="0"/>
              <a:t/>
            </a:r>
            <a:br>
              <a:rPr lang="de-DE" dirty="0" smtClean="0"/>
            </a:br>
            <a:r>
              <a:rPr lang="de-DE" dirty="0" smtClean="0">
                <a:solidFill>
                  <a:srgbClr val="3166CF"/>
                </a:solidFill>
              </a:rPr>
              <a:t>Talk with Europe !</a:t>
            </a:r>
            <a:br>
              <a:rPr lang="de-DE" dirty="0" smtClean="0">
                <a:solidFill>
                  <a:srgbClr val="3166CF"/>
                </a:solidFill>
              </a:rPr>
            </a:br>
            <a:r>
              <a:rPr lang="de-DE" dirty="0" smtClean="0">
                <a:solidFill>
                  <a:srgbClr val="FFFF00"/>
                </a:solidFill>
              </a:rPr>
              <a:t>About AI !</a:t>
            </a:r>
            <a:endParaRPr lang="en-GB" sz="2000" dirty="0">
              <a:solidFill>
                <a:srgbClr val="FFFF00"/>
              </a:solidFill>
            </a:endParaRPr>
          </a:p>
        </p:txBody>
      </p:sp>
      <p:sp>
        <p:nvSpPr>
          <p:cNvPr id="5" name="TextBox 4"/>
          <p:cNvSpPr txBox="1"/>
          <p:nvPr/>
        </p:nvSpPr>
        <p:spPr>
          <a:xfrm>
            <a:off x="107504" y="4371950"/>
            <a:ext cx="3600400" cy="1015661"/>
          </a:xfrm>
          <a:prstGeom prst="rect">
            <a:avLst/>
          </a:prstGeom>
          <a:noFill/>
        </p:spPr>
        <p:txBody>
          <a:bodyPr wrap="square" lIns="91436" tIns="45719" rIns="91436" bIns="45719" rtlCol="0">
            <a:spAutoFit/>
          </a:bodyPr>
          <a:lstStyle/>
          <a:p>
            <a:r>
              <a:rPr lang="de-DE" sz="2000" b="0" dirty="0">
                <a:solidFill>
                  <a:schemeClr val="tx1"/>
                </a:solidFill>
                <a:latin typeface="Calibri Light" panose="020F0302020204030204" pitchFamily="34" charset="0"/>
              </a:rPr>
              <a:t>@</a:t>
            </a:r>
            <a:r>
              <a:rPr lang="de-DE" sz="2000" b="0" dirty="0" smtClean="0">
                <a:solidFill>
                  <a:schemeClr val="tx1"/>
                </a:solidFill>
                <a:latin typeface="Calibri Light" panose="020F0302020204030204" pitchFamily="34" charset="0"/>
              </a:rPr>
              <a:t>paulnemitz   paul.nemitz@ec.europa.eu </a:t>
            </a:r>
            <a:endParaRPr lang="de-DE" sz="2000" b="0" dirty="0">
              <a:solidFill>
                <a:schemeClr val="tx1"/>
              </a:solidFill>
              <a:latin typeface="Calibri Light" panose="020F0302020204030204" pitchFamily="34" charset="0"/>
            </a:endParaRPr>
          </a:p>
          <a:p>
            <a:r>
              <a:rPr lang="de-DE" sz="2000" b="0" dirty="0">
                <a:solidFill>
                  <a:schemeClr val="tx1"/>
                </a:solidFill>
                <a:latin typeface="Calibri Light" panose="020F0302020204030204" pitchFamily="34" charset="0"/>
              </a:rPr>
              <a:t> </a:t>
            </a:r>
            <a:endParaRPr lang="en-GB" sz="2000" b="0" dirty="0">
              <a:solidFill>
                <a:schemeClr val="tx1"/>
              </a:solidFill>
              <a:latin typeface="Calibri Light" panose="020F03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1470"/>
            <a:ext cx="2380506" cy="4225399"/>
          </a:xfrm>
          <a:prstGeom prst="rect">
            <a:avLst/>
          </a:prstGeom>
        </p:spPr>
      </p:pic>
      <p:sp>
        <p:nvSpPr>
          <p:cNvPr id="4" name="Rectangle 3"/>
          <p:cNvSpPr/>
          <p:nvPr/>
        </p:nvSpPr>
        <p:spPr>
          <a:xfrm>
            <a:off x="6677249" y="2798733"/>
            <a:ext cx="1104598" cy="707886"/>
          </a:xfrm>
          <a:prstGeom prst="rect">
            <a:avLst/>
          </a:prstGeom>
        </p:spPr>
        <p:txBody>
          <a:bodyPr wrap="none">
            <a:spAutoFit/>
          </a:bodyPr>
          <a:lstStyle/>
          <a:p>
            <a:pPr lvl="0"/>
            <a:r>
              <a:rPr lang="en-GB" sz="2000" b="0" dirty="0">
                <a:solidFill>
                  <a:srgbClr val="FFFFFF"/>
                </a:solidFill>
                <a:latin typeface="Calibri Light" panose="020F0302020204030204" pitchFamily="34" charset="0"/>
              </a:rPr>
              <a:t>#</a:t>
            </a:r>
            <a:r>
              <a:rPr lang="en-GB" sz="2000" b="0" dirty="0" smtClean="0">
                <a:solidFill>
                  <a:srgbClr val="FFFFFF"/>
                </a:solidFill>
                <a:latin typeface="Calibri Light" panose="020F0302020204030204" pitchFamily="34" charset="0"/>
              </a:rPr>
              <a:t>AI</a:t>
            </a:r>
          </a:p>
          <a:p>
            <a:pPr lvl="0"/>
            <a:r>
              <a:rPr lang="en-GB" sz="2000" b="0" dirty="0" smtClean="0">
                <a:solidFill>
                  <a:srgbClr val="FFFFFF"/>
                </a:solidFill>
                <a:latin typeface="Calibri Light" panose="020F0302020204030204" pitchFamily="34" charset="0"/>
              </a:rPr>
              <a:t>#Europe </a:t>
            </a:r>
            <a:endParaRPr lang="en-GB" sz="2000" b="0" dirty="0">
              <a:solidFill>
                <a:srgbClr val="FFFFFF"/>
              </a:solidFill>
              <a:latin typeface="Calibri Light" panose="020F0302020204030204" pitchFamily="34" charset="0"/>
            </a:endParaRPr>
          </a:p>
        </p:txBody>
      </p:sp>
    </p:spTree>
    <p:extLst>
      <p:ext uri="{BB962C8B-B14F-4D97-AF65-F5344CB8AC3E}">
        <p14:creationId xmlns:p14="http://schemas.microsoft.com/office/powerpoint/2010/main" val="609852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214654" y="0"/>
            <a:ext cx="6714691" cy="5143500"/>
          </a:xfrm>
          <a:prstGeom prst="rect">
            <a:avLst/>
          </a:prstGeom>
        </p:spPr>
      </p:pic>
    </p:spTree>
    <p:extLst>
      <p:ext uri="{BB962C8B-B14F-4D97-AF65-F5344CB8AC3E}">
        <p14:creationId xmlns:p14="http://schemas.microsoft.com/office/powerpoint/2010/main" val="3556417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09600" y="4767264"/>
            <a:ext cx="7994847" cy="273845"/>
          </a:xfrm>
        </p:spPr>
        <p:txBody>
          <a:bodyPr/>
          <a:lstStyle/>
          <a:p>
            <a:r>
              <a:rPr lang="en-GB" sz="900" b="0" dirty="0">
                <a:latin typeface="+mn-lt"/>
              </a:rPr>
              <a:t>COMMUNICATION FROM THE COMMISSION TO THE EUROPEAN </a:t>
            </a:r>
            <a:r>
              <a:rPr lang="en-GB" sz="900" b="0" dirty="0" smtClean="0">
                <a:latin typeface="+mn-lt"/>
              </a:rPr>
              <a:t>PARLIAMENT</a:t>
            </a:r>
            <a:r>
              <a:rPr lang="en-GB" sz="900" b="0" dirty="0">
                <a:latin typeface="+mn-lt"/>
              </a:rPr>
              <a:t>, THE EUROPEAN COUNCIL, THE COUNCIL, THE EUROPEAN ECONOMIC AND SOCIAL COMMITTEE AND THE COMMITTEE OF THE REGIONS Artificial Intelligence for Europe {SWD(2018) 137 final}, April 25 2018</a:t>
            </a:r>
          </a:p>
        </p:txBody>
      </p:sp>
      <p:sp>
        <p:nvSpPr>
          <p:cNvPr id="2" name="Title 1"/>
          <p:cNvSpPr>
            <a:spLocks noGrp="1"/>
          </p:cNvSpPr>
          <p:nvPr>
            <p:ph type="title" idx="4294967295"/>
          </p:nvPr>
        </p:nvSpPr>
        <p:spPr>
          <a:xfrm>
            <a:off x="914400" y="555625"/>
            <a:ext cx="8229600" cy="882650"/>
          </a:xfrm>
        </p:spPr>
        <p:txBody>
          <a:bodyPr/>
          <a:lstStyle/>
          <a:p>
            <a:r>
              <a:rPr lang="de-DE" dirty="0" smtClean="0"/>
              <a:t>Chapter 3.3. Ensuring an appropriate ethical and legal framework</a:t>
            </a:r>
            <a:endParaRPr lang="en-GB" dirty="0"/>
          </a:p>
        </p:txBody>
      </p:sp>
      <p:sp>
        <p:nvSpPr>
          <p:cNvPr id="3" name="Content Placeholder 2"/>
          <p:cNvSpPr>
            <a:spLocks noGrp="1"/>
          </p:cNvSpPr>
          <p:nvPr>
            <p:ph idx="4294967295"/>
          </p:nvPr>
        </p:nvSpPr>
        <p:spPr>
          <a:xfrm>
            <a:off x="395536" y="1707654"/>
            <a:ext cx="8229600" cy="1871663"/>
          </a:xfrm>
          <a:ln>
            <a:solidFill>
              <a:schemeClr val="tx2"/>
            </a:solidFill>
          </a:ln>
        </p:spPr>
        <p:txBody>
          <a:bodyPr>
            <a:normAutofit lnSpcReduction="10000"/>
          </a:bodyPr>
          <a:lstStyle/>
          <a:p>
            <a:pPr marL="0" indent="0">
              <a:buNone/>
            </a:pPr>
            <a:r>
              <a:rPr lang="de-DE" sz="2400" dirty="0" smtClean="0"/>
              <a:t>[…] "</a:t>
            </a:r>
            <a:r>
              <a:rPr lang="en-GB" sz="2400" dirty="0"/>
              <a:t>This is essential as </a:t>
            </a:r>
            <a:r>
              <a:rPr lang="en-GB" sz="2400" b="1" dirty="0"/>
              <a:t>citizens and businesses alike need to be able to </a:t>
            </a:r>
            <a:r>
              <a:rPr lang="en-GB" sz="4800" b="1" dirty="0"/>
              <a:t>trust</a:t>
            </a:r>
            <a:r>
              <a:rPr lang="en-GB" sz="2400" b="1" dirty="0"/>
              <a:t> the technology they interact with</a:t>
            </a:r>
            <a:r>
              <a:rPr lang="en-GB" sz="2400" dirty="0"/>
              <a:t>, have a </a:t>
            </a:r>
            <a:r>
              <a:rPr lang="en-GB" sz="2400" dirty="0">
                <a:solidFill>
                  <a:srgbClr val="FF0000"/>
                </a:solidFill>
              </a:rPr>
              <a:t>predictable legal environment </a:t>
            </a:r>
            <a:r>
              <a:rPr lang="en-GB" sz="2400" dirty="0"/>
              <a:t>and rely on </a:t>
            </a:r>
            <a:r>
              <a:rPr lang="en-GB" sz="2400" dirty="0">
                <a:solidFill>
                  <a:srgbClr val="92D050"/>
                </a:solidFill>
              </a:rPr>
              <a:t>effective safeguards protecting fundamental rights and freedoms</a:t>
            </a:r>
            <a:r>
              <a:rPr lang="en-GB" sz="2400" dirty="0"/>
              <a:t>. </a:t>
            </a:r>
            <a:r>
              <a:rPr lang="en-GB" sz="2400" dirty="0" smtClean="0"/>
              <a:t>" […]</a:t>
            </a:r>
            <a:endParaRPr lang="en-GB" sz="2400" dirty="0"/>
          </a:p>
        </p:txBody>
      </p:sp>
    </p:spTree>
    <p:extLst>
      <p:ext uri="{BB962C8B-B14F-4D97-AF65-F5344CB8AC3E}">
        <p14:creationId xmlns:p14="http://schemas.microsoft.com/office/powerpoint/2010/main" val="3310103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555526"/>
            <a:ext cx="8229600" cy="3600450"/>
          </a:xfrm>
          <a:ln>
            <a:solidFill>
              <a:schemeClr val="tx2"/>
            </a:solidFill>
          </a:ln>
        </p:spPr>
        <p:txBody>
          <a:bodyPr>
            <a:normAutofit fontScale="85000" lnSpcReduction="20000"/>
          </a:bodyPr>
          <a:lstStyle/>
          <a:p>
            <a:r>
              <a:rPr lang="de-DE" sz="2600" dirty="0" smtClean="0"/>
              <a:t>EU Charter of Fundamental Rights</a:t>
            </a:r>
          </a:p>
          <a:p>
            <a:r>
              <a:rPr lang="de-DE" sz="2600" dirty="0" smtClean="0"/>
              <a:t>EU Standards in terms of </a:t>
            </a:r>
            <a:r>
              <a:rPr lang="de-DE" sz="2600" dirty="0"/>
              <a:t>s</a:t>
            </a:r>
            <a:r>
              <a:rPr lang="de-DE" sz="2600" dirty="0" smtClean="0"/>
              <a:t>afety and product liability</a:t>
            </a:r>
          </a:p>
          <a:p>
            <a:r>
              <a:rPr lang="de-DE" sz="2600" dirty="0" smtClean="0"/>
              <a:t>EU Rules on network and information systems security</a:t>
            </a:r>
          </a:p>
          <a:p>
            <a:r>
              <a:rPr lang="de-DE" sz="2600" dirty="0" smtClean="0"/>
              <a:t>EU Rules on protection of personal data</a:t>
            </a:r>
          </a:p>
          <a:p>
            <a:pPr marL="0" indent="0">
              <a:buNone/>
            </a:pPr>
            <a:r>
              <a:rPr lang="de-DE" sz="2600" dirty="0" smtClean="0"/>
              <a:t>The </a:t>
            </a:r>
            <a:r>
              <a:rPr lang="de-DE" sz="2600" dirty="0" smtClean="0">
                <a:solidFill>
                  <a:srgbClr val="009FBA"/>
                </a:solidFill>
              </a:rPr>
              <a:t>General Data Protection Regulation (GDPR)</a:t>
            </a:r>
          </a:p>
          <a:p>
            <a:pPr lvl="1"/>
            <a:r>
              <a:rPr lang="de-DE" sz="2600" dirty="0" smtClean="0"/>
              <a:t>Limits to </a:t>
            </a:r>
            <a:r>
              <a:rPr lang="de-DE" sz="2600" dirty="0" smtClean="0">
                <a:solidFill>
                  <a:srgbClr val="C00000"/>
                </a:solidFill>
              </a:rPr>
              <a:t>decision-making</a:t>
            </a:r>
            <a:r>
              <a:rPr lang="de-DE" sz="2600" dirty="0" smtClean="0"/>
              <a:t> based solely on </a:t>
            </a:r>
            <a:r>
              <a:rPr lang="de-DE" sz="2600" dirty="0" smtClean="0">
                <a:solidFill>
                  <a:srgbClr val="00B0F0"/>
                </a:solidFill>
              </a:rPr>
              <a:t>automated processing </a:t>
            </a:r>
            <a:r>
              <a:rPr lang="de-DE" sz="2600" dirty="0" smtClean="0"/>
              <a:t>and profiling (Art.22)</a:t>
            </a:r>
          </a:p>
          <a:p>
            <a:pPr lvl="1"/>
            <a:r>
              <a:rPr lang="de-DE" sz="2600" dirty="0" smtClean="0"/>
              <a:t>Right to be provided with </a:t>
            </a:r>
            <a:r>
              <a:rPr lang="de-DE" sz="2600" dirty="0" smtClean="0">
                <a:solidFill>
                  <a:srgbClr val="FF0000"/>
                </a:solidFill>
              </a:rPr>
              <a:t>meaningful</a:t>
            </a:r>
            <a:r>
              <a:rPr lang="de-DE" sz="2600" dirty="0" smtClean="0"/>
              <a:t> </a:t>
            </a:r>
            <a:r>
              <a:rPr lang="de-DE" sz="2600" dirty="0" smtClean="0">
                <a:solidFill>
                  <a:srgbClr val="FFFF00"/>
                </a:solidFill>
              </a:rPr>
              <a:t>information</a:t>
            </a:r>
            <a:r>
              <a:rPr lang="de-DE" sz="2600" dirty="0" smtClean="0"/>
              <a:t> about the </a:t>
            </a:r>
            <a:r>
              <a:rPr lang="de-DE" sz="2600" dirty="0" smtClean="0">
                <a:solidFill>
                  <a:srgbClr val="92D050"/>
                </a:solidFill>
              </a:rPr>
              <a:t>logic</a:t>
            </a:r>
            <a:r>
              <a:rPr lang="de-DE" sz="2600" dirty="0" smtClean="0"/>
              <a:t> involved in the decision ( Art.13 (2) f. and 15 (1) h)</a:t>
            </a:r>
            <a:r>
              <a:rPr lang="de-DE" dirty="0" smtClean="0"/>
              <a:t>		</a:t>
            </a:r>
            <a:endParaRPr lang="en-GB" dirty="0"/>
          </a:p>
        </p:txBody>
      </p:sp>
    </p:spTree>
    <p:extLst>
      <p:ext uri="{BB962C8B-B14F-4D97-AF65-F5344CB8AC3E}">
        <p14:creationId xmlns:p14="http://schemas.microsoft.com/office/powerpoint/2010/main" val="1662210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1070"/>
            <a:ext cx="9144000" cy="1101359"/>
          </a:xfrm>
          <a:prstGeom prst="rect">
            <a:avLst/>
          </a:prstGeom>
        </p:spPr>
      </p:pic>
      <p:sp>
        <p:nvSpPr>
          <p:cNvPr id="6" name="Footer Placeholder 4"/>
          <p:cNvSpPr>
            <a:spLocks noGrp="1"/>
          </p:cNvSpPr>
          <p:nvPr>
            <p:ph type="ftr" sz="quarter" idx="11"/>
          </p:nvPr>
        </p:nvSpPr>
        <p:spPr>
          <a:xfrm>
            <a:off x="323528" y="4731990"/>
            <a:ext cx="7994847" cy="273845"/>
          </a:xfrm>
        </p:spPr>
        <p:txBody>
          <a:bodyPr/>
          <a:lstStyle/>
          <a:p>
            <a:r>
              <a:rPr lang="en-GB" sz="900" b="0" dirty="0">
                <a:latin typeface="+mn-lt"/>
              </a:rPr>
              <a:t>COMMUNICATION FROM THE COMMISSION TO THE EUROPEAN </a:t>
            </a:r>
            <a:r>
              <a:rPr lang="en-GB" sz="900" b="0" dirty="0" smtClean="0">
                <a:latin typeface="+mn-lt"/>
              </a:rPr>
              <a:t>PARLIAMENT</a:t>
            </a:r>
            <a:r>
              <a:rPr lang="en-GB" sz="900" b="0" dirty="0">
                <a:latin typeface="+mn-lt"/>
              </a:rPr>
              <a:t>, THE EUROPEAN COUNCIL, THE COUNCIL, THE EUROPEAN ECONOMIC AND SOCIAL COMMITTEE AND THE COMMITTEE OF THE REGIONS Artificial Intelligence for Europe {SWD(2018) 137 final}, April 25 2018</a:t>
            </a:r>
          </a:p>
        </p:txBody>
      </p:sp>
    </p:spTree>
    <p:extLst>
      <p:ext uri="{BB962C8B-B14F-4D97-AF65-F5344CB8AC3E}">
        <p14:creationId xmlns:p14="http://schemas.microsoft.com/office/powerpoint/2010/main" val="2827653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395536" y="4731990"/>
            <a:ext cx="8138863" cy="273845"/>
          </a:xfrm>
        </p:spPr>
        <p:txBody>
          <a:bodyPr/>
          <a:lstStyle/>
          <a:p>
            <a:r>
              <a:rPr lang="en-GB" sz="900" b="0" dirty="0">
                <a:latin typeface="+mn-lt"/>
              </a:rPr>
              <a:t>COMMUNICATION FROM THE COMMISSION TO THE EUROPEAN </a:t>
            </a:r>
            <a:r>
              <a:rPr lang="en-GB" sz="900" b="0" dirty="0" smtClean="0">
                <a:latin typeface="+mn-lt"/>
              </a:rPr>
              <a:t>PARLIAMENT</a:t>
            </a:r>
            <a:r>
              <a:rPr lang="en-GB" sz="900" b="0" dirty="0">
                <a:latin typeface="+mn-lt"/>
              </a:rPr>
              <a:t>, THE EUROPEAN COUNCIL, THE COUNCIL, THE EUROPEAN ECONOMIC AND SOCIAL COMMITTEE AND THE COMMITTEE OF THE REGIONS Artificial Intelligence for Europe {SWD(2018) 137 final}, April 25 2018</a:t>
            </a:r>
          </a:p>
        </p:txBody>
      </p:sp>
      <p:sp>
        <p:nvSpPr>
          <p:cNvPr id="2" name="Title 1"/>
          <p:cNvSpPr>
            <a:spLocks noGrp="1"/>
          </p:cNvSpPr>
          <p:nvPr>
            <p:ph type="title" idx="4294967295"/>
          </p:nvPr>
        </p:nvSpPr>
        <p:spPr>
          <a:xfrm>
            <a:off x="914400" y="339725"/>
            <a:ext cx="8229600" cy="701675"/>
          </a:xfrm>
        </p:spPr>
        <p:txBody>
          <a:bodyPr/>
          <a:lstStyle/>
          <a:p>
            <a:r>
              <a:rPr lang="de-DE" dirty="0" smtClean="0"/>
              <a:t>Draft AI ethics guidelines</a:t>
            </a:r>
            <a:endParaRPr lang="en-GB" dirty="0"/>
          </a:p>
        </p:txBody>
      </p:sp>
      <p:sp>
        <p:nvSpPr>
          <p:cNvPr id="3" name="Content Placeholder 2"/>
          <p:cNvSpPr>
            <a:spLocks noGrp="1"/>
          </p:cNvSpPr>
          <p:nvPr>
            <p:ph idx="4294967295"/>
          </p:nvPr>
        </p:nvSpPr>
        <p:spPr>
          <a:xfrm>
            <a:off x="467544" y="1131590"/>
            <a:ext cx="8229600" cy="3228975"/>
          </a:xfrm>
          <a:ln>
            <a:solidFill>
              <a:schemeClr val="tx2"/>
            </a:solidFill>
          </a:ln>
        </p:spPr>
        <p:txBody>
          <a:bodyPr>
            <a:normAutofit fontScale="92500" lnSpcReduction="10000"/>
          </a:bodyPr>
          <a:lstStyle/>
          <a:p>
            <a:pPr marL="0" indent="0">
              <a:buNone/>
            </a:pPr>
            <a:r>
              <a:rPr lang="de-DE" dirty="0" smtClean="0"/>
              <a:t>As a first step to address ethical concerns, draft AI ethics guidelines will be developed bythe end of the year, with due regard to the Charter of Fundamental Rights of the European Union.</a:t>
            </a:r>
          </a:p>
          <a:p>
            <a:pPr marL="0" indent="0">
              <a:buNone/>
            </a:pPr>
            <a:r>
              <a:rPr lang="de-DE" dirty="0" smtClean="0"/>
              <a:t>The draft guidelines will address issues such as the</a:t>
            </a:r>
          </a:p>
          <a:p>
            <a:r>
              <a:rPr lang="de-DE" dirty="0" smtClean="0"/>
              <a:t>Future of work</a:t>
            </a:r>
          </a:p>
          <a:p>
            <a:r>
              <a:rPr lang="de-DE" dirty="0" smtClean="0"/>
              <a:t>Fairness</a:t>
            </a:r>
          </a:p>
          <a:p>
            <a:r>
              <a:rPr lang="de-DE" dirty="0" smtClean="0"/>
              <a:t>Safety</a:t>
            </a:r>
          </a:p>
          <a:p>
            <a:r>
              <a:rPr lang="de-DE" dirty="0" smtClean="0"/>
              <a:t>Security</a:t>
            </a:r>
          </a:p>
          <a:p>
            <a:r>
              <a:rPr lang="de-DE" dirty="0" smtClean="0"/>
              <a:t>Social inclusion and</a:t>
            </a:r>
          </a:p>
          <a:p>
            <a:r>
              <a:rPr lang="de-DE" dirty="0" smtClean="0"/>
              <a:t>Algorithmic transparency</a:t>
            </a:r>
            <a:endParaRPr lang="de-DE" dirty="0"/>
          </a:p>
        </p:txBody>
      </p:sp>
    </p:spTree>
    <p:extLst>
      <p:ext uri="{BB962C8B-B14F-4D97-AF65-F5344CB8AC3E}">
        <p14:creationId xmlns:p14="http://schemas.microsoft.com/office/powerpoint/2010/main" val="765107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1098</TotalTime>
  <Words>1443</Words>
  <Application>Microsoft Office PowerPoint</Application>
  <PresentationFormat>On-screen Show (16:9)</PresentationFormat>
  <Paragraphs>164</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Horizon</vt:lpstr>
      <vt:lpstr>Democracy, human rights, and the rule of law by design for artificial intelligence  by Paul Nemitz , Principal Adviser,  European Commission</vt:lpstr>
      <vt:lpstr>PowerPoint Presentation</vt:lpstr>
      <vt:lpstr>The Geostrategy of Artificial Intelligence</vt:lpstr>
      <vt:lpstr>Values set out in Art. 2 of the Treaty on European UNion</vt:lpstr>
      <vt:lpstr>PowerPoint Presentation</vt:lpstr>
      <vt:lpstr>Chapter 3.3. Ensuring an appropriate ethical and legal framework</vt:lpstr>
      <vt:lpstr>PowerPoint Presentation</vt:lpstr>
      <vt:lpstr>PowerPoint Presentation</vt:lpstr>
      <vt:lpstr>Draft AI ethics guidelines</vt:lpstr>
      <vt:lpstr>Draft AI Ethics guidelines</vt:lpstr>
      <vt:lpstr>Ethics guidelines will build on :</vt:lpstr>
      <vt:lpstr>PowerPoint Presentation</vt:lpstr>
      <vt:lpstr>Safety</vt:lpstr>
      <vt:lpstr>Alan WinField's List of Ethics Codes</vt:lpstr>
      <vt:lpstr>PowerPoint Presentation</vt:lpstr>
      <vt:lpstr>PowerPoint Presentation</vt:lpstr>
      <vt:lpstr>IF AI SETS the RULES LIKE A LAW…..</vt:lpstr>
      <vt:lpstr>Rule of Law v. Rule of AI</vt:lpstr>
      <vt:lpstr>Google: It's not us, it is the Algorithm</vt:lpstr>
      <vt:lpstr>"by design" and "By Default"  Art 25 §1 GDPR</vt:lpstr>
      <vt:lpstr>EU General Data Protection Regulation GDPR</vt:lpstr>
      <vt:lpstr>Art.22 GDPR </vt:lpstr>
      <vt:lpstr>PowerPoint Presentation</vt:lpstr>
      <vt:lpstr>PowerPoint Presentation</vt:lpstr>
      <vt:lpstr>GDPR in America 2016 – 2017: Adaptation to EU GDPR Standards a priority for US companies</vt:lpstr>
      <vt:lpstr>GDPR in America 2016 – 2017: Adaptation to EU GDPR Standards a priority for US companies</vt:lpstr>
      <vt:lpstr>GDPR on its way to a global standard 2016 - 2018 </vt:lpstr>
      <vt:lpstr>GDPR in America 2018 – Facebook – Cambridge Analytica desaster makes GDPR a global standard</vt:lpstr>
      <vt:lpstr>BIG NEWS: GDPR IS NOT ONLY ABOUT PRIVACY</vt:lpstr>
      <vt:lpstr>PowerPoint Presentation</vt:lpstr>
      <vt:lpstr>PowerPoint Presentation</vt:lpstr>
      <vt:lpstr>John Perry Barlow</vt:lpstr>
      <vt:lpstr>John perry BarLow (October 3, 1947 – February 7, 2018) </vt:lpstr>
      <vt:lpstr>    Obligation to give reasons </vt:lpstr>
      <vt:lpstr>Obligation to provide meaningful information - Art. 15 GDPR</vt:lpstr>
      <vt:lpstr>PowerPoint Presentation</vt:lpstr>
      <vt:lpstr>The imagination and Criticism Gap of Ai  </vt:lpstr>
      <vt:lpstr>PowerPoint Presentation</vt:lpstr>
      <vt:lpstr>From Kant we Learn – Critical Thinking and the Categorical Imperativ</vt:lpstr>
      <vt:lpstr>Thank you !  Be in Touch ! Talk with Europe ! About AI !</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political Economy of Artificial Intelligence by Paul Nemitz</dc:title>
  <dc:creator>KUHN Ingrid (JUST)</dc:creator>
  <cp:lastModifiedBy>NEMITZ Paul (JUST)</cp:lastModifiedBy>
  <cp:revision>60</cp:revision>
  <dcterms:created xsi:type="dcterms:W3CDTF">2018-04-24T09:07:18Z</dcterms:created>
  <dcterms:modified xsi:type="dcterms:W3CDTF">2018-04-27T14:05:28Z</dcterms:modified>
</cp:coreProperties>
</file>